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447" r:id="rId3"/>
    <p:sldId id="452" r:id="rId4"/>
    <p:sldId id="455" r:id="rId5"/>
    <p:sldId id="453" r:id="rId6"/>
    <p:sldId id="464" r:id="rId7"/>
    <p:sldId id="449" r:id="rId8"/>
    <p:sldId id="460" r:id="rId9"/>
    <p:sldId id="450" r:id="rId10"/>
    <p:sldId id="469" r:id="rId11"/>
    <p:sldId id="461" r:id="rId12"/>
    <p:sldId id="463" r:id="rId13"/>
    <p:sldId id="465" r:id="rId14"/>
    <p:sldId id="467" r:id="rId15"/>
    <p:sldId id="468" r:id="rId16"/>
    <p:sldId id="459" r:id="rId17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F9999"/>
    <a:srgbClr val="FF6699"/>
    <a:srgbClr val="33CC33"/>
    <a:srgbClr val="009AB3"/>
    <a:srgbClr val="3366FF"/>
    <a:srgbClr val="FFCC66"/>
    <a:srgbClr val="F8AA42"/>
    <a:srgbClr val="7FE73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6" autoAdjust="0"/>
    <p:restoredTop sz="95172" autoAdjust="0"/>
  </p:normalViewPr>
  <p:slideViewPr>
    <p:cSldViewPr>
      <p:cViewPr varScale="1">
        <p:scale>
          <a:sx n="112" d="100"/>
          <a:sy n="112" d="100"/>
        </p:scale>
        <p:origin x="840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5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9F590-4ED1-4819-B873-8915D6E9178E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84DB7-020B-47F7-994D-435471F957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54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89883BE5-4BE0-4E97-8F06-A9CBF4B88016}" type="datetimeFigureOut">
              <a:rPr lang="ru-RU"/>
              <a:pPr>
                <a:defRPr/>
              </a:pPr>
              <a:t>01.06.2023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A0E98496-7E09-48DD-9D5B-42D90ECC2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4599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3EE3C1-47C6-45FD-A5C7-AC040F3AE861}" type="slidenum">
              <a:rPr lang="ru-RU" smtClean="0"/>
              <a:pPr/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45697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3FA05-A416-447F-A741-5066D154C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57131-E26A-48FD-AF45-54CA3BC7D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75C06-775A-4CE2-B859-AF18B994E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4C53A-CF56-4260-98CF-683B06739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70C1E-826E-4F1D-B1F7-B0AD1B72D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236FC-B6E9-442F-AC6F-6662021EC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61C01-55F3-4340-A5CD-0AC057E96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CB481-1269-42EF-8579-1FC9BC9E7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82655-8F08-4B47-9959-28197F2943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18C9F-ED1E-4AE3-AD52-2155948F7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55739-6191-4106-9146-CA56295345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2192111-2A88-4D30-87C0-A289854D8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public214351134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vk.com/public192375214" TargetMode="External"/><Relationship Id="rId4" Type="http://schemas.openxmlformats.org/officeDocument/2006/relationships/hyperlink" Target="https://ok.ru/group/5688191379053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0"/>
          <p:cNvSpPr txBox="1">
            <a:spLocks noChangeArrowheads="1"/>
          </p:cNvSpPr>
          <p:nvPr/>
        </p:nvSpPr>
        <p:spPr bwMode="auto">
          <a:xfrm>
            <a:off x="0" y="185737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3060000" algn="ctr" rotWithShape="0">
              <a:schemeClr val="tx1">
                <a:alpha val="36000"/>
              </a:scheme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ограниченными возможностями: 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траектория социальной поддержки 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возможностях получения реабилитационных услуг 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учреждениях системы социальной защиты)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099" name="Text Box 10"/>
          <p:cNvSpPr txBox="1">
            <a:spLocks noChangeArrowheads="1"/>
          </p:cNvSpPr>
          <p:nvPr/>
        </p:nvSpPr>
        <p:spPr bwMode="auto">
          <a:xfrm>
            <a:off x="1475656" y="372492"/>
            <a:ext cx="23042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МИНИСТЕРСТВО СОЦИАЛЬНОЙ ЗАЩИТЫ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АЛТАЙСКОГО КРАЯ</a:t>
            </a:r>
          </a:p>
        </p:txBody>
      </p:sp>
      <p:pic>
        <p:nvPicPr>
          <p:cNvPr id="4100" name="Picture 3" descr="q:\лого бел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12898"/>
            <a:ext cx="62547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364088" y="3635027"/>
            <a:ext cx="0" cy="13849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2" name="TextBox 6"/>
          <p:cNvSpPr txBox="1">
            <a:spLocks noChangeArrowheads="1"/>
          </p:cNvSpPr>
          <p:nvPr/>
        </p:nvSpPr>
        <p:spPr bwMode="auto">
          <a:xfrm>
            <a:off x="5652120" y="3757745"/>
            <a:ext cx="338289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КГБУСО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«Краевой реабилитационный центр </a:t>
            </a:r>
            <a:endParaRPr lang="ru-RU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подростков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ограниченными возможностями «Журавлики» </a:t>
            </a:r>
            <a:endParaRPr lang="ru-RU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Атяшкина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Марина Александровна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724128" y="397719"/>
            <a:ext cx="27363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КГБУСО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«Краевой реабилитационный центр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подростков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 возможностями «Журавлики»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Комплексная реабилитация и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абилитация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в реабилитационных центрах для детей с ограниченными возможностями  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200151"/>
            <a:ext cx="3672408" cy="3394472"/>
          </a:xfrm>
          <a:solidFill>
            <a:schemeClr val="accent5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понимается сочетание оптимально подходящих услуг для человека с ограниченными возможностями, включающих в себя комплексные услуги по социально-психологической, социально-педагогической, социально-бытовой, социально-медицинской реабилитации и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</a:rPr>
              <a:t>абилитации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just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Курс комплексной реабилитации составляет от 14 до 30 дней. </a:t>
            </a:r>
          </a:p>
          <a:p>
            <a:pPr marL="0" indent="0" algn="just">
              <a:buNone/>
            </a:pPr>
            <a:endParaRPr lang="ru-RU" sz="1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Формы обслуживания: </a:t>
            </a:r>
          </a:p>
          <a:p>
            <a:pPr marL="0" indent="0" algn="ctr">
              <a:buNone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стационарная и полустационарная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3078" y="1063626"/>
            <a:ext cx="3669402" cy="366836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ru-RU" sz="1400" dirty="0" smtClean="0"/>
          </a:p>
          <a:p>
            <a:endParaRPr lang="ru-RU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Первичный диагностический прием</a:t>
            </a:r>
          </a:p>
          <a:p>
            <a:pPr marL="0" indent="0">
              <a:buNone/>
            </a:pPr>
            <a:endParaRPr lang="ru-RU" sz="1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Углубленные диагностические мероприятия междисциплинарной командой специалистов, постановка целей и задач 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</a:rPr>
              <a:t>реабилитции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sz="1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Проведение реабилитационных мероприятий, занятий, медицинских процедур, консультирование родителей.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Повторная диагностика, оценка результатов.</a:t>
            </a:r>
          </a:p>
          <a:p>
            <a:pPr marL="0" indent="0">
              <a:buNone/>
            </a:pPr>
            <a:endParaRPr lang="ru-RU" sz="1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Дальнейшая маршрутизация семьи. </a:t>
            </a:r>
          </a:p>
          <a:p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57779" y="4848674"/>
            <a:ext cx="2133600" cy="357187"/>
          </a:xfrm>
        </p:spPr>
        <p:txBody>
          <a:bodyPr/>
          <a:lstStyle/>
          <a:p>
            <a:pPr>
              <a:defRPr/>
            </a:pPr>
            <a:fld id="{8CB236FC-B6E9-442F-AC6F-6662021EC6F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4922591" y="1108301"/>
            <a:ext cx="1588" cy="374037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273468" y="1124585"/>
            <a:ext cx="3568621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200" dirty="0">
                <a:solidFill>
                  <a:schemeClr val="bg1"/>
                </a:solidFill>
              </a:rPr>
              <a:t>Этапы (ре)</a:t>
            </a:r>
            <a:r>
              <a:rPr lang="ru-RU" sz="1200" dirty="0" err="1">
                <a:solidFill>
                  <a:schemeClr val="bg1"/>
                </a:solidFill>
              </a:rPr>
              <a:t>абилитационного</a:t>
            </a:r>
            <a:r>
              <a:rPr lang="ru-RU" sz="1200" dirty="0">
                <a:solidFill>
                  <a:schemeClr val="bg1"/>
                </a:solidFill>
              </a:rPr>
              <a:t> процесса: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4139952" y="2643758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624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(Ре)</a:t>
            </a:r>
            <a:r>
              <a:rPr lang="ru-RU" sz="1600" dirty="0" err="1" smtClean="0"/>
              <a:t>абилитационные</a:t>
            </a:r>
            <a:r>
              <a:rPr lang="ru-RU" sz="1600" dirty="0" smtClean="0"/>
              <a:t> мероприятия для детей с нарушениями развития </a:t>
            </a:r>
            <a:br>
              <a:rPr lang="ru-RU" sz="1600" dirty="0" smtClean="0"/>
            </a:br>
            <a:r>
              <a:rPr lang="ru-RU" sz="1600" dirty="0" smtClean="0"/>
              <a:t>в центре «Журавлики»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3826768" cy="3795771"/>
          </a:xfrm>
        </p:spPr>
        <p:txBody>
          <a:bodyPr/>
          <a:lstStyle/>
          <a:p>
            <a:r>
              <a:rPr lang="ru-RU" sz="1200" dirty="0"/>
              <a:t>з</a:t>
            </a:r>
            <a:r>
              <a:rPr lang="ru-RU" sz="1200" dirty="0" smtClean="0"/>
              <a:t>анятия с психологом, дефектологом, логопедом, музыкальные занятия,</a:t>
            </a:r>
          </a:p>
          <a:p>
            <a:endParaRPr lang="ru-RU" sz="500" dirty="0" smtClean="0"/>
          </a:p>
          <a:p>
            <a:r>
              <a:rPr lang="ru-RU" sz="1200" dirty="0"/>
              <a:t>развитие навыков самообслуживания</a:t>
            </a:r>
          </a:p>
          <a:p>
            <a:r>
              <a:rPr lang="ru-RU" sz="1200" dirty="0"/>
              <a:t>(занятия в </a:t>
            </a:r>
            <a:r>
              <a:rPr lang="ru-RU" sz="1200" dirty="0" err="1"/>
              <a:t>тренировачныхкомнатах</a:t>
            </a:r>
            <a:r>
              <a:rPr lang="ru-RU" sz="1200" dirty="0" smtClean="0"/>
              <a:t>:  </a:t>
            </a:r>
            <a:r>
              <a:rPr lang="ru-RU" sz="1200" dirty="0"/>
              <a:t>модуль «Кухня», «</a:t>
            </a:r>
            <a:r>
              <a:rPr lang="ru-RU" sz="1200" dirty="0" err="1"/>
              <a:t>Гостинная</a:t>
            </a:r>
            <a:r>
              <a:rPr lang="ru-RU" sz="1200" dirty="0"/>
              <a:t>» </a:t>
            </a:r>
            <a:endParaRPr lang="ru-RU" sz="1200" dirty="0" smtClean="0"/>
          </a:p>
          <a:p>
            <a:endParaRPr lang="ru-RU" sz="500" dirty="0" smtClean="0"/>
          </a:p>
          <a:p>
            <a:r>
              <a:rPr lang="ru-RU" sz="1200" dirty="0" err="1" smtClean="0"/>
              <a:t>монтессори</a:t>
            </a:r>
            <a:r>
              <a:rPr lang="ru-RU" sz="1200" dirty="0" smtClean="0"/>
              <a:t>-педагогика</a:t>
            </a:r>
          </a:p>
          <a:p>
            <a:endParaRPr lang="ru-RU" sz="500" dirty="0" smtClean="0"/>
          </a:p>
          <a:p>
            <a:r>
              <a:rPr lang="ru-RU" sz="1200" dirty="0" err="1"/>
              <a:t>э</a:t>
            </a:r>
            <a:r>
              <a:rPr lang="ru-RU" sz="1200" dirty="0" err="1" smtClean="0"/>
              <a:t>рготерапия</a:t>
            </a:r>
            <a:endParaRPr lang="ru-RU" sz="1200" dirty="0" smtClean="0"/>
          </a:p>
          <a:p>
            <a:endParaRPr lang="ru-RU" sz="500" dirty="0" smtClean="0"/>
          </a:p>
          <a:p>
            <a:r>
              <a:rPr lang="ru-RU" sz="1200" dirty="0"/>
              <a:t>п</a:t>
            </a:r>
            <a:r>
              <a:rPr lang="ru-RU" sz="1200" dirty="0" smtClean="0"/>
              <a:t>есочная терапия</a:t>
            </a:r>
          </a:p>
          <a:p>
            <a:endParaRPr lang="ru-RU" sz="500" dirty="0" smtClean="0"/>
          </a:p>
          <a:p>
            <a:r>
              <a:rPr lang="ru-RU" sz="1200" dirty="0"/>
              <a:t>з</a:t>
            </a:r>
            <a:r>
              <a:rPr lang="ru-RU" sz="1200" dirty="0" smtClean="0"/>
              <a:t>анятия с использованием методов сенсорной интеграции</a:t>
            </a:r>
          </a:p>
          <a:p>
            <a:endParaRPr lang="ru-RU" sz="500" dirty="0" smtClean="0"/>
          </a:p>
          <a:p>
            <a:r>
              <a:rPr lang="ru-RU" sz="1200" dirty="0" err="1"/>
              <a:t>г</a:t>
            </a:r>
            <a:r>
              <a:rPr lang="ru-RU" sz="1200" dirty="0" err="1" smtClean="0"/>
              <a:t>идрокенезотерапия</a:t>
            </a:r>
            <a:endParaRPr lang="ru-RU" sz="1200" dirty="0" smtClean="0"/>
          </a:p>
          <a:p>
            <a:pPr marL="0" indent="0">
              <a:buNone/>
            </a:pPr>
            <a:endParaRPr lang="ru-RU" sz="500" dirty="0" smtClean="0"/>
          </a:p>
          <a:p>
            <a:r>
              <a:rPr lang="ru-RU" sz="1200" dirty="0"/>
              <a:t>б</a:t>
            </a:r>
            <a:r>
              <a:rPr lang="ru-RU" sz="1200" dirty="0" smtClean="0"/>
              <a:t>альнеотерапия</a:t>
            </a:r>
          </a:p>
          <a:p>
            <a:endParaRPr lang="ru-RU" sz="500" dirty="0" smtClean="0"/>
          </a:p>
          <a:p>
            <a:r>
              <a:rPr lang="ru-RU" sz="1200" dirty="0" smtClean="0"/>
              <a:t>ЛФК, массаж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66" t="22038" r="6223" b="22400"/>
          <a:stretch/>
        </p:blipFill>
        <p:spPr>
          <a:xfrm>
            <a:off x="7524328" y="3142496"/>
            <a:ext cx="1577997" cy="1853426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5" t="17598"/>
          <a:stretch/>
        </p:blipFill>
        <p:spPr>
          <a:xfrm>
            <a:off x="3889385" y="3142496"/>
            <a:ext cx="1740977" cy="1928694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" t="8252" b="7749"/>
          <a:stretch/>
        </p:blipFill>
        <p:spPr>
          <a:xfrm>
            <a:off x="5003284" y="1023222"/>
            <a:ext cx="1728956" cy="19690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0" r="2133" b="-1944"/>
          <a:stretch/>
        </p:blipFill>
        <p:spPr>
          <a:xfrm>
            <a:off x="5733217" y="3147795"/>
            <a:ext cx="1585402" cy="192869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109137"/>
            <a:ext cx="1559511" cy="188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0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68" y="840638"/>
            <a:ext cx="3502603" cy="325360"/>
          </a:xfrm>
        </p:spPr>
        <p:txBody>
          <a:bodyPr/>
          <a:lstStyle/>
          <a:p>
            <a:r>
              <a:rPr lang="ru-RU" sz="1000" b="1" dirty="0">
                <a:solidFill>
                  <a:schemeClr val="accent1">
                    <a:lumMod val="50000"/>
                  </a:schemeClr>
                </a:solidFill>
              </a:rPr>
              <a:t>КРАЕВОЙ КРИЗИСНЫЙ ЦЕНТР ДЛЯ МУЖЧИН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2825" y="1131591"/>
            <a:ext cx="4824536" cy="184841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1200" b="1" dirty="0" smtClean="0"/>
              <a:t>«Школа </a:t>
            </a:r>
            <a:r>
              <a:rPr lang="ru-RU" sz="1200" b="1" dirty="0"/>
              <a:t>безопасности»</a:t>
            </a:r>
            <a:r>
              <a:rPr lang="ru-RU" sz="1200" dirty="0"/>
              <a:t> </a:t>
            </a:r>
            <a:r>
              <a:rPr lang="ru-RU" sz="1050" dirty="0" smtClean="0"/>
              <a:t>способствует </a:t>
            </a:r>
            <a:r>
              <a:rPr lang="ru-RU" sz="1050" dirty="0"/>
              <a:t>формированию и развитию у детей в возрасте от 6-ти до 10-ти лет навыков безопасного поведения в любых опасных ситуациях: в быту, на улице, в школе, в общении с незнакомыми людьми и сети Интернет</a:t>
            </a:r>
            <a:r>
              <a:rPr lang="ru-RU" sz="1050" dirty="0" smtClean="0"/>
              <a:t>.</a:t>
            </a:r>
          </a:p>
          <a:p>
            <a:pPr algn="just"/>
            <a:r>
              <a:rPr lang="ru-RU" sz="1000" dirty="0" smtClean="0"/>
              <a:t>Обучение </a:t>
            </a:r>
            <a:r>
              <a:rPr lang="ru-RU" sz="1000" dirty="0"/>
              <a:t>ребят необходимым навыкам безопасного поведения, </a:t>
            </a:r>
            <a:r>
              <a:rPr lang="ru-RU" sz="1000" dirty="0" smtClean="0"/>
              <a:t>осознанно </a:t>
            </a:r>
            <a:r>
              <a:rPr lang="ru-RU" sz="1000" dirty="0"/>
              <a:t>действовать в той или иной обстановке, развитие таких </a:t>
            </a:r>
            <a:r>
              <a:rPr lang="ru-RU" sz="1000" dirty="0" smtClean="0"/>
              <a:t>качеств </a:t>
            </a:r>
            <a:r>
              <a:rPr lang="ru-RU" sz="1000" dirty="0"/>
              <a:t>как самостоятельность и ответственность за своё поведение.</a:t>
            </a:r>
          </a:p>
          <a:p>
            <a:pPr algn="just"/>
            <a:r>
              <a:rPr lang="ru-RU" sz="1000" dirty="0" smtClean="0"/>
              <a:t>Занятия </a:t>
            </a:r>
            <a:r>
              <a:rPr lang="ru-RU" sz="1000" dirty="0"/>
              <a:t>с родителями участников, основной акцент которых направлен на формирование благоприятной семейной среды, гармонизацию детско-родительских отношений, повышение родительских </a:t>
            </a:r>
            <a:r>
              <a:rPr lang="ru-RU" sz="1000" dirty="0" smtClean="0"/>
              <a:t>компетенций.</a:t>
            </a:r>
            <a:endParaRPr lang="ru-RU" sz="1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7149" y="3075806"/>
            <a:ext cx="4896544" cy="185167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1050" dirty="0"/>
              <a:t>П</a:t>
            </a:r>
            <a:r>
              <a:rPr lang="ru-RU" sz="1050" dirty="0" smtClean="0"/>
              <a:t>рограмма</a:t>
            </a:r>
            <a:r>
              <a:rPr lang="ru-RU" sz="1050" dirty="0"/>
              <a:t> </a:t>
            </a:r>
            <a:r>
              <a:rPr lang="ru-RU" sz="1200" b="1" dirty="0"/>
              <a:t>«Школа добрых мам и пап»</a:t>
            </a:r>
            <a:r>
              <a:rPr lang="ru-RU" sz="1050" dirty="0"/>
              <a:t> для семей, находящихся в социально-опасном положении –</a:t>
            </a:r>
            <a:r>
              <a:rPr lang="ru-RU" sz="1000" dirty="0"/>
              <a:t> это </a:t>
            </a:r>
          </a:p>
          <a:p>
            <a:pPr algn="just"/>
            <a:r>
              <a:rPr lang="ru-RU" sz="1000" dirty="0"/>
              <a:t>курс дистанционных занятий с родителями в целях развития и повышения компетенций в сфере позитивного и ответственного </a:t>
            </a:r>
            <a:r>
              <a:rPr lang="ru-RU" sz="1000" dirty="0" err="1"/>
              <a:t>родительства</a:t>
            </a:r>
            <a:r>
              <a:rPr lang="ru-RU" sz="1000" dirty="0"/>
              <a:t>, получения профессиональной помощи в преодолении трудностей в воспитании детей и необходимых навыков неконфликтного и безопасного поведения для дальнейшей трансляции детям. Программа «Школы добрых мам и пап» состоит из трех блоков: «Дошкольное детство», «Младший школьный возраст», «Подростковый возраст», каждый из которых включает серию </a:t>
            </a:r>
            <a:r>
              <a:rPr lang="ru-RU" sz="1000" dirty="0" err="1"/>
              <a:t>вебинаров</a:t>
            </a:r>
            <a:r>
              <a:rPr lang="ru-RU" sz="1000" dirty="0"/>
              <a:t> по актуальным вопросам воспитания детей</a:t>
            </a:r>
          </a:p>
          <a:p>
            <a:endParaRPr lang="ru-RU" sz="1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236FC-B6E9-442F-AC6F-6662021EC6F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2968" y="205589"/>
            <a:ext cx="8211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252626"/>
                </a:solidFill>
                <a:latin typeface="Roboto Light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 </a:t>
            </a:r>
            <a:r>
              <a:rPr lang="ru-RU" sz="1200" b="1" dirty="0">
                <a:solidFill>
                  <a:srgbClr val="252626"/>
                </a:solidFill>
                <a:latin typeface="Roboto Light"/>
                <a:ea typeface="Times New Roman" panose="02020603050405020304" pitchFamily="18" charset="0"/>
                <a:cs typeface="Times New Roman" panose="02020603050405020304" pitchFamily="18" charset="0"/>
              </a:rPr>
              <a:t>мер Алтайского </a:t>
            </a:r>
            <a:r>
              <a:rPr lang="ru-RU" sz="1200" b="1" dirty="0">
                <a:latin typeface="Roboto Light"/>
                <a:ea typeface="Times New Roman" panose="02020603050405020304" pitchFamily="18" charset="0"/>
                <a:cs typeface="Times New Roman" panose="02020603050405020304" pitchFamily="18" charset="0"/>
              </a:rPr>
              <a:t>края </a:t>
            </a:r>
            <a:r>
              <a:rPr lang="ru-RU" sz="1200" b="1" u="sng" dirty="0">
                <a:solidFill>
                  <a:srgbClr val="0000FF"/>
                </a:solidFill>
                <a:latin typeface="Roboto Light"/>
                <a:ea typeface="Times New Roman" panose="02020603050405020304" pitchFamily="18" charset="0"/>
                <a:hlinkClick r:id="rId2"/>
              </a:rPr>
              <a:t>«Безопасное детство»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latin typeface="Roboto Light"/>
                <a:ea typeface="Times New Roman" panose="02020603050405020304" pitchFamily="18" charset="0"/>
                <a:cs typeface="Times New Roman" panose="02020603050405020304" pitchFamily="18" charset="0"/>
              </a:rPr>
              <a:t>на 2022-2023 годы», направленного на </a:t>
            </a:r>
            <a:r>
              <a:rPr lang="ru-RU" sz="1200" b="1" dirty="0">
                <a:latin typeface="Roboto Bold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качества оказания помощи </a:t>
            </a:r>
            <a:r>
              <a:rPr lang="ru-RU" sz="1200" b="1" dirty="0">
                <a:solidFill>
                  <a:srgbClr val="252626"/>
                </a:solidFill>
                <a:latin typeface="Roboto Bold"/>
                <a:ea typeface="Times New Roman" panose="02020603050405020304" pitchFamily="18" charset="0"/>
                <a:cs typeface="Times New Roman" panose="02020603050405020304" pitchFamily="18" charset="0"/>
              </a:rPr>
              <a:t>детям, пострадавшим от жестокого обращения и преступных посягательств, формирование безопасной среды для развития детей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3389935"/>
            <a:ext cx="3592785" cy="12234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050" dirty="0">
                <a:solidFill>
                  <a:srgbClr val="000000"/>
                </a:solidFill>
                <a:latin typeface="+mn-lt"/>
              </a:rPr>
              <a:t>О</a:t>
            </a:r>
            <a:r>
              <a:rPr lang="ru-RU" sz="1050" dirty="0" smtClean="0">
                <a:solidFill>
                  <a:srgbClr val="000000"/>
                </a:solidFill>
                <a:latin typeface="+mn-lt"/>
              </a:rPr>
              <a:t>казание </a:t>
            </a:r>
            <a:r>
              <a:rPr lang="ru-RU" sz="1050" dirty="0">
                <a:solidFill>
                  <a:srgbClr val="000000"/>
                </a:solidFill>
                <a:latin typeface="+mn-lt"/>
              </a:rPr>
              <a:t>социальной помощи </a:t>
            </a:r>
            <a:r>
              <a:rPr lang="ru-RU" sz="1050" dirty="0" smtClean="0">
                <a:solidFill>
                  <a:srgbClr val="000000"/>
                </a:solidFill>
                <a:latin typeface="+mn-lt"/>
              </a:rPr>
              <a:t>несовершеннолетним</a:t>
            </a:r>
            <a:r>
              <a:rPr lang="ru-RU" sz="1050" dirty="0">
                <a:solidFill>
                  <a:srgbClr val="000000"/>
                </a:solidFill>
                <a:latin typeface="+mn-lt"/>
              </a:rPr>
              <a:t>, их </a:t>
            </a:r>
            <a:r>
              <a:rPr lang="ru-RU" sz="1050" dirty="0" smtClean="0">
                <a:solidFill>
                  <a:srgbClr val="000000"/>
                </a:solidFill>
                <a:latin typeface="+mn-lt"/>
              </a:rPr>
              <a:t>социальная </a:t>
            </a:r>
            <a:r>
              <a:rPr lang="ru-RU" sz="1050" dirty="0">
                <a:solidFill>
                  <a:srgbClr val="000000"/>
                </a:solidFill>
                <a:latin typeface="+mn-lt"/>
              </a:rPr>
              <a:t>реабилитации и </a:t>
            </a:r>
            <a:r>
              <a:rPr lang="ru-RU" sz="1050" dirty="0" smtClean="0">
                <a:solidFill>
                  <a:srgbClr val="000000"/>
                </a:solidFill>
                <a:latin typeface="+mn-lt"/>
              </a:rPr>
              <a:t>адаптация, </a:t>
            </a:r>
            <a:r>
              <a:rPr lang="ru-RU" sz="1050" dirty="0">
                <a:solidFill>
                  <a:srgbClr val="000000"/>
                </a:solidFill>
                <a:latin typeface="+mn-lt"/>
              </a:rPr>
              <a:t>с учётом их индивидуальной нуждаемости с целью оптимизации их </a:t>
            </a:r>
            <a:r>
              <a:rPr lang="ru-RU" sz="1050" dirty="0" err="1">
                <a:solidFill>
                  <a:srgbClr val="000000"/>
                </a:solidFill>
                <a:latin typeface="+mn-lt"/>
              </a:rPr>
              <a:t>смысложизненной</a:t>
            </a:r>
            <a:r>
              <a:rPr lang="ru-RU" sz="1050" dirty="0">
                <a:solidFill>
                  <a:srgbClr val="000000"/>
                </a:solidFill>
                <a:latin typeface="+mn-lt"/>
              </a:rPr>
              <a:t> позиции через реализацию комплекса мероприятий психосоциальной, социально – педагогической, креативно – досуговой деятельности.</a:t>
            </a:r>
            <a:endParaRPr lang="ru-RU" sz="1050" dirty="0">
              <a:latin typeface="+mn-lt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5222465" y="803222"/>
            <a:ext cx="3502603" cy="32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000" b="1" kern="0" dirty="0" smtClean="0">
                <a:solidFill>
                  <a:schemeClr val="accent1">
                    <a:lumMod val="50000"/>
                  </a:schemeClr>
                </a:solidFill>
              </a:rPr>
              <a:t>КРАЕВОЙ КРИЗИСНЫЙ ЦЕНТР ДЛЯ ЖЕНЩИН</a:t>
            </a:r>
            <a:endParaRPr lang="ru-RU" sz="1000" b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5364088" y="2910757"/>
            <a:ext cx="3502603" cy="32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000" b="1" kern="0" dirty="0" smtClean="0">
                <a:solidFill>
                  <a:schemeClr val="accent1">
                    <a:lumMod val="50000"/>
                  </a:schemeClr>
                </a:solidFill>
              </a:rPr>
              <a:t>КРАЕВОЙ СОЦИАЛЬНО-РЕАБИЛИТАЦИОННЫЙ ЦЕНТР ДЛЯ НЕСОВЕРШЕННОЛЕТНИХ </a:t>
            </a:r>
            <a:endParaRPr lang="ru-RU" sz="1000" b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5222465" y="1201566"/>
            <a:ext cx="3552968" cy="11967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1000" kern="0" dirty="0" smtClean="0">
                <a:solidFill>
                  <a:schemeClr val="tx1"/>
                </a:solidFill>
              </a:rPr>
              <a:t>-Социально-психологическая профилактика суицидального и </a:t>
            </a:r>
            <a:r>
              <a:rPr lang="ru-RU" sz="1000" kern="0" dirty="0" err="1" smtClean="0">
                <a:solidFill>
                  <a:schemeClr val="tx1"/>
                </a:solidFill>
              </a:rPr>
              <a:t>самоповреждающего</a:t>
            </a:r>
            <a:r>
              <a:rPr lang="ru-RU" sz="1000" kern="0" dirty="0" smtClean="0">
                <a:solidFill>
                  <a:schemeClr val="tx1"/>
                </a:solidFill>
              </a:rPr>
              <a:t> поведения у несовершеннолетних</a:t>
            </a:r>
          </a:p>
          <a:p>
            <a:pPr algn="just"/>
            <a:r>
              <a:rPr lang="ru-RU" sz="1000" kern="0" dirty="0" smtClean="0">
                <a:solidFill>
                  <a:schemeClr val="tx1"/>
                </a:solidFill>
              </a:rPr>
              <a:t>-Программы реабилитации детей и женщин, пострадавших от жестокого обращения и насилия</a:t>
            </a:r>
          </a:p>
          <a:p>
            <a:pPr algn="just"/>
            <a:endParaRPr lang="ru-RU" sz="10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3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988" y="64568"/>
            <a:ext cx="8202362" cy="61536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Траектория социальной поддержки</a:t>
            </a:r>
            <a:endParaRPr lang="ru-RU" sz="20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22040" y="996590"/>
            <a:ext cx="7847959" cy="8178"/>
          </a:xfrm>
          <a:prstGeom prst="line">
            <a:avLst/>
          </a:prstGeom>
          <a:ln w="9525">
            <a:solidFill>
              <a:srgbClr val="009ED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338604" y="4876006"/>
            <a:ext cx="7977812" cy="50710"/>
          </a:xfrm>
          <a:prstGeom prst="line">
            <a:avLst/>
          </a:prstGeom>
          <a:ln w="9525">
            <a:solidFill>
              <a:srgbClr val="009ED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40684" y="609225"/>
            <a:ext cx="1080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Проблема 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2408" y="1510852"/>
            <a:ext cx="791166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Ребенок с ограниченными возможностями (отставание в развитии в какой-либо из областей, например, речь, движение, коммуникация, и др.), в том числе с инвалидностью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8901" y="961695"/>
            <a:ext cx="3086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Семьи, находящееся в трудной жизненной, кризисной ситуации: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12988" y="3428565"/>
            <a:ext cx="3535302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раевые реабилитационные центры 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для детей с ограниченными </a:t>
            </a:r>
          </a:p>
          <a:p>
            <a:pPr algn="ctr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озможностями (Барнаул, Бийск, пос. Сибирский, пос.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Топчихинский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район) 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747795" y="4414341"/>
            <a:ext cx="356862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/>
              <a:t>К</a:t>
            </a:r>
            <a:r>
              <a:rPr lang="ru-RU" sz="1200" dirty="0" smtClean="0"/>
              <a:t>раевой </a:t>
            </a:r>
            <a:r>
              <a:rPr lang="ru-RU" sz="1200" dirty="0"/>
              <a:t>кризисный центр для </a:t>
            </a:r>
            <a:r>
              <a:rPr lang="ru-RU" sz="1200" dirty="0" smtClean="0"/>
              <a:t>женщин </a:t>
            </a:r>
          </a:p>
          <a:p>
            <a:pPr algn="ctr"/>
            <a:r>
              <a:rPr lang="ru-RU" sz="1200" dirty="0" smtClean="0"/>
              <a:t>(г. Барнаул)</a:t>
            </a:r>
            <a:endParaRPr lang="ru-RU" sz="12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47768" y="4439696"/>
            <a:ext cx="350351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/>
              <a:t>К</a:t>
            </a:r>
            <a:r>
              <a:rPr lang="ru-RU" sz="1200" dirty="0" smtClean="0"/>
              <a:t>раевой </a:t>
            </a:r>
            <a:r>
              <a:rPr lang="ru-RU" sz="1200" dirty="0"/>
              <a:t>кризисный центр для </a:t>
            </a:r>
            <a:r>
              <a:rPr lang="ru-RU" sz="1200" dirty="0" smtClean="0"/>
              <a:t>мужчин </a:t>
            </a:r>
          </a:p>
          <a:p>
            <a:pPr algn="ctr"/>
            <a:r>
              <a:rPr lang="ru-RU" sz="1200" dirty="0" smtClean="0"/>
              <a:t>(г. Барнаул)</a:t>
            </a:r>
            <a:endParaRPr lang="ru-RU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4752318" y="3527033"/>
            <a:ext cx="353530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К</a:t>
            </a:r>
            <a:r>
              <a:rPr lang="x-none" sz="1200" dirty="0" smtClean="0"/>
              <a:t>омплексны</a:t>
            </a:r>
            <a:r>
              <a:rPr lang="ru-RU" sz="1200" dirty="0" smtClean="0"/>
              <a:t>е</a:t>
            </a:r>
            <a:r>
              <a:rPr lang="x-none" sz="1200" dirty="0" smtClean="0"/>
              <a:t> центр</a:t>
            </a:r>
            <a:r>
              <a:rPr lang="ru-RU" sz="1200" dirty="0" smtClean="0"/>
              <a:t>ы</a:t>
            </a:r>
            <a:r>
              <a:rPr lang="x-none" sz="1200" dirty="0" smtClean="0"/>
              <a:t> </a:t>
            </a:r>
            <a:r>
              <a:rPr lang="x-none" sz="1200" dirty="0"/>
              <a:t>социального </a:t>
            </a:r>
            <a:endParaRPr lang="en-US" sz="1200" dirty="0"/>
          </a:p>
          <a:p>
            <a:pPr algn="ctr"/>
            <a:r>
              <a:rPr lang="x-none" sz="1200" dirty="0" smtClean="0"/>
              <a:t>обслуживания </a:t>
            </a:r>
            <a:r>
              <a:rPr lang="x-none" sz="1200" dirty="0"/>
              <a:t>населения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3970613" y="2222449"/>
            <a:ext cx="698718" cy="37653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6" name="Правая фигурная скобка 65"/>
          <p:cNvSpPr/>
          <p:nvPr/>
        </p:nvSpPr>
        <p:spPr>
          <a:xfrm rot="16200000">
            <a:off x="4110809" y="-1002716"/>
            <a:ext cx="418326" cy="7977815"/>
          </a:xfrm>
          <a:prstGeom prst="rightBrace">
            <a:avLst>
              <a:gd name="adj1" fmla="val 35066"/>
              <a:gd name="adj2" fmla="val 50000"/>
            </a:avLst>
          </a:prstGeom>
          <a:solidFill>
            <a:schemeClr val="accent1">
              <a:lumMod val="90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16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988" y="64568"/>
            <a:ext cx="8202362" cy="61536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Траектория социальной поддержки</a:t>
            </a:r>
            <a:endParaRPr lang="ru-RU" sz="20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522040" y="978166"/>
            <a:ext cx="7897979" cy="18423"/>
          </a:xfrm>
          <a:prstGeom prst="line">
            <a:avLst/>
          </a:prstGeom>
          <a:ln w="9525">
            <a:solidFill>
              <a:srgbClr val="009ED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321509" y="4866390"/>
            <a:ext cx="7977812" cy="50710"/>
          </a:xfrm>
          <a:prstGeom prst="line">
            <a:avLst/>
          </a:prstGeom>
          <a:ln w="9525">
            <a:solidFill>
              <a:srgbClr val="009ED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40684" y="609225"/>
            <a:ext cx="1080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Проблема 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8791" y="1542687"/>
            <a:ext cx="2624529" cy="2616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C00000"/>
                </a:solidFill>
              </a:rPr>
              <a:t>Ребенок совершил правонарушение</a:t>
            </a:r>
            <a:endParaRPr lang="ru-RU" sz="1100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8901" y="961695"/>
            <a:ext cx="3086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Семьи, находящееся в трудной жизненной, кризисной ситуации: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374420" y="1338047"/>
            <a:ext cx="2566489" cy="6001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rgbClr val="C00000"/>
                </a:solidFill>
              </a:rPr>
              <a:t>Ребенок имеет склонности к суицидальному или </a:t>
            </a:r>
            <a:r>
              <a:rPr lang="ru-RU" sz="1100" dirty="0" err="1" smtClean="0">
                <a:solidFill>
                  <a:srgbClr val="C00000"/>
                </a:solidFill>
              </a:rPr>
              <a:t>самоповреждающему</a:t>
            </a:r>
            <a:r>
              <a:rPr lang="ru-RU" sz="1100" dirty="0" smtClean="0">
                <a:solidFill>
                  <a:srgbClr val="C00000"/>
                </a:solidFill>
              </a:rPr>
              <a:t> поведению</a:t>
            </a:r>
            <a:endParaRPr lang="ru-RU" sz="1100" dirty="0">
              <a:solidFill>
                <a:srgbClr val="C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045257" y="1359220"/>
            <a:ext cx="3177226" cy="6001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C00000"/>
                </a:solidFill>
              </a:rPr>
              <a:t>Ребенок пострадал от  </a:t>
            </a:r>
            <a:r>
              <a:rPr lang="ru-RU" sz="1100" dirty="0">
                <a:solidFill>
                  <a:srgbClr val="C00000"/>
                </a:solidFill>
              </a:rPr>
              <a:t>жестокого </a:t>
            </a:r>
            <a:r>
              <a:rPr lang="ru-RU" sz="1100" dirty="0" smtClean="0">
                <a:solidFill>
                  <a:srgbClr val="C00000"/>
                </a:solidFill>
              </a:rPr>
              <a:t>обращения (</a:t>
            </a:r>
            <a:r>
              <a:rPr lang="ru-RU" sz="1100" dirty="0" err="1" smtClean="0">
                <a:solidFill>
                  <a:srgbClr val="C00000"/>
                </a:solidFill>
              </a:rPr>
              <a:t>буллинга</a:t>
            </a:r>
            <a:r>
              <a:rPr lang="ru-RU" sz="1100" dirty="0" smtClean="0">
                <a:solidFill>
                  <a:srgbClr val="C00000"/>
                </a:solidFill>
              </a:rPr>
              <a:t>) или был свидетелем жестокого обращения, насильственных действий</a:t>
            </a:r>
            <a:endParaRPr lang="ru-RU" sz="1100" dirty="0">
              <a:solidFill>
                <a:srgbClr val="C0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34426" y="3181095"/>
            <a:ext cx="2133317" cy="10464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/>
              <a:t> </a:t>
            </a:r>
            <a:r>
              <a:rPr lang="ru-RU" sz="1200" dirty="0"/>
              <a:t>С</a:t>
            </a:r>
            <a:r>
              <a:rPr lang="ru-RU" sz="1200" dirty="0" smtClean="0"/>
              <a:t>оциально-реабилитационные центры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200" dirty="0"/>
              <a:t>для </a:t>
            </a:r>
            <a:r>
              <a:rPr lang="ru-RU" sz="1200" dirty="0" smtClean="0"/>
              <a:t>несовершеннолетних (Барнаул, Бийск, </a:t>
            </a:r>
            <a:r>
              <a:rPr lang="ru-RU" sz="1200" dirty="0" err="1" smtClean="0"/>
              <a:t>Алейский</a:t>
            </a:r>
            <a:r>
              <a:rPr lang="ru-RU" sz="1200" dirty="0" smtClean="0"/>
              <a:t> район) 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938216" y="4323481"/>
            <a:ext cx="356862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/>
              <a:t>К</a:t>
            </a:r>
            <a:r>
              <a:rPr lang="ru-RU" sz="1200" dirty="0" smtClean="0"/>
              <a:t>раевой </a:t>
            </a:r>
            <a:r>
              <a:rPr lang="ru-RU" sz="1200" dirty="0"/>
              <a:t>кризисный центр для </a:t>
            </a:r>
            <a:r>
              <a:rPr lang="ru-RU" sz="1200" dirty="0" smtClean="0"/>
              <a:t>женщин </a:t>
            </a:r>
          </a:p>
          <a:p>
            <a:pPr algn="ctr"/>
            <a:r>
              <a:rPr lang="ru-RU" sz="1200" dirty="0" smtClean="0"/>
              <a:t>(г. Барнаул)</a:t>
            </a:r>
            <a:endParaRPr lang="ru-RU" sz="12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436096" y="3534229"/>
            <a:ext cx="282789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/>
              <a:t>К</a:t>
            </a:r>
            <a:r>
              <a:rPr lang="ru-RU" sz="1200" dirty="0" smtClean="0"/>
              <a:t>раевой </a:t>
            </a:r>
            <a:r>
              <a:rPr lang="ru-RU" sz="1200" dirty="0"/>
              <a:t>кризисный центр для </a:t>
            </a:r>
            <a:r>
              <a:rPr lang="ru-RU" sz="1200" dirty="0" smtClean="0"/>
              <a:t>мужчин (г. Барнаул)</a:t>
            </a:r>
            <a:endParaRPr lang="ru-RU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3441279" y="2560312"/>
            <a:ext cx="221635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К</a:t>
            </a:r>
            <a:r>
              <a:rPr lang="x-none" sz="1200" dirty="0" smtClean="0"/>
              <a:t>омплексны</a:t>
            </a:r>
            <a:r>
              <a:rPr lang="ru-RU" sz="1200" dirty="0" smtClean="0"/>
              <a:t>е</a:t>
            </a:r>
            <a:r>
              <a:rPr lang="x-none" sz="1200" dirty="0" smtClean="0"/>
              <a:t> центр</a:t>
            </a:r>
            <a:r>
              <a:rPr lang="ru-RU" sz="1200" dirty="0" smtClean="0"/>
              <a:t>ы</a:t>
            </a:r>
            <a:r>
              <a:rPr lang="x-none" sz="1200" dirty="0" smtClean="0"/>
              <a:t> </a:t>
            </a:r>
            <a:r>
              <a:rPr lang="x-none" sz="1200" dirty="0"/>
              <a:t>социального </a:t>
            </a:r>
            <a:endParaRPr lang="en-US" sz="1200" dirty="0"/>
          </a:p>
          <a:p>
            <a:pPr algn="ctr"/>
            <a:r>
              <a:rPr lang="x-none" sz="1200" dirty="0" smtClean="0"/>
              <a:t>обслуживания </a:t>
            </a:r>
            <a:r>
              <a:rPr lang="x-none" sz="1200" dirty="0"/>
              <a:t>населения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Правая фигурная скобка 19"/>
          <p:cNvSpPr/>
          <p:nvPr/>
        </p:nvSpPr>
        <p:spPr>
          <a:xfrm rot="5400000">
            <a:off x="4423343" y="-2022487"/>
            <a:ext cx="252230" cy="8830062"/>
          </a:xfrm>
          <a:prstGeom prst="rightBrace">
            <a:avLst>
              <a:gd name="adj1" fmla="val 35066"/>
              <a:gd name="adj2" fmla="val 49817"/>
            </a:avLst>
          </a:prstGeom>
          <a:solidFill>
            <a:schemeClr val="accent1">
              <a:lumMod val="90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62" name="Стрелка вправо 61"/>
          <p:cNvSpPr/>
          <p:nvPr/>
        </p:nvSpPr>
        <p:spPr>
          <a:xfrm rot="5400000">
            <a:off x="761462" y="2440088"/>
            <a:ext cx="1310657" cy="117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209038" y="1789963"/>
            <a:ext cx="836219" cy="2494629"/>
          </a:xfrm>
          <a:prstGeom prst="straightConnector1">
            <a:avLst/>
          </a:prstGeom>
          <a:ln>
            <a:solidFill>
              <a:schemeClr val="accent1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538897" y="1783150"/>
            <a:ext cx="2858590" cy="2096279"/>
          </a:xfrm>
          <a:prstGeom prst="straightConnector1">
            <a:avLst/>
          </a:prstGeom>
          <a:ln>
            <a:solidFill>
              <a:schemeClr val="accent1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156176" y="2012159"/>
            <a:ext cx="958967" cy="1564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145452" y="1965768"/>
            <a:ext cx="321440" cy="2315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1889359" y="1969318"/>
            <a:ext cx="1919515" cy="1177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7092280" y="1965768"/>
            <a:ext cx="72008" cy="1568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4757472" y="1965768"/>
            <a:ext cx="1702639" cy="2406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47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4038600" cy="857250"/>
          </a:xfrm>
        </p:spPr>
        <p:txBody>
          <a:bodyPr/>
          <a:lstStyle/>
          <a:p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</a:rPr>
              <a:t>Обстоятельства, 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</a:rPr>
              <a:t>которые ухудшают или могут ухудшить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</a:rPr>
              <a:t>условия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</a:rPr>
              <a:t>жизнедеятельности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ru-RU" sz="1200" b="1" dirty="0"/>
              <a:t>инвалидность, обусловливающая нуждаемость в постоянном постороннем уходе;</a:t>
            </a:r>
            <a:endParaRPr lang="ru-RU" sz="1200" dirty="0"/>
          </a:p>
          <a:p>
            <a:pPr lvl="0"/>
            <a:r>
              <a:rPr lang="ru-RU" sz="1200" b="1" u="sng" dirty="0" smtClean="0"/>
              <a:t>наличие ребенка с ограниченными возможностями здоровья, испытывающего потребность в социальной адаптации или реабилитации (</a:t>
            </a:r>
            <a:r>
              <a:rPr lang="ru-RU" sz="1200" b="1" u="sng" dirty="0" err="1" smtClean="0"/>
              <a:t>абилитации</a:t>
            </a:r>
            <a:r>
              <a:rPr lang="ru-RU" sz="1200" b="1" u="sng" dirty="0" smtClean="0"/>
              <a:t>);</a:t>
            </a:r>
            <a:endParaRPr lang="ru-RU" sz="1200" u="sng" dirty="0" smtClean="0"/>
          </a:p>
          <a:p>
            <a:pPr lvl="0"/>
            <a:r>
              <a:rPr lang="ru-RU" sz="1200" dirty="0" smtClean="0"/>
              <a:t>трудности в социальной адаптации;</a:t>
            </a:r>
          </a:p>
          <a:p>
            <a:pPr lvl="0"/>
            <a:r>
              <a:rPr lang="ru-RU" sz="1200" dirty="0" smtClean="0"/>
              <a:t>внутрисемейный </a:t>
            </a:r>
            <a:r>
              <a:rPr lang="ru-RU" sz="1200" dirty="0"/>
              <a:t>конфликт;</a:t>
            </a:r>
          </a:p>
          <a:p>
            <a:pPr lvl="0"/>
            <a:r>
              <a:rPr lang="ru-RU" sz="1200" dirty="0"/>
              <a:t>сиротство, безнадзорность, социально опасное положение или жестокое обращение;</a:t>
            </a:r>
          </a:p>
          <a:p>
            <a:pPr lvl="0"/>
            <a:r>
              <a:rPr lang="ru-RU" sz="1200" dirty="0"/>
              <a:t>психологическое состояние, представляющее угрозу для жизни или здоровья. </a:t>
            </a:r>
          </a:p>
          <a:p>
            <a:endParaRPr lang="ru-RU" sz="1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1061546"/>
            <a:ext cx="4038600" cy="360384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ru-RU" sz="1000" dirty="0"/>
              <a:t>заявление от лица законного представителя по установленной </a:t>
            </a:r>
            <a:r>
              <a:rPr lang="ru-RU" sz="1000" dirty="0" smtClean="0"/>
              <a:t>форме;</a:t>
            </a:r>
            <a:endParaRPr lang="ru-RU" sz="1000" dirty="0"/>
          </a:p>
          <a:p>
            <a:pPr lvl="0"/>
            <a:r>
              <a:rPr lang="ru-RU" sz="1000" dirty="0" smtClean="0"/>
              <a:t> свидетельство </a:t>
            </a:r>
            <a:r>
              <a:rPr lang="ru-RU" sz="1000" dirty="0"/>
              <a:t>о рождении или паспорта (первая страница + прописка)  несовершеннолетнего;</a:t>
            </a:r>
          </a:p>
          <a:p>
            <a:pPr lvl="0"/>
            <a:r>
              <a:rPr lang="ru-RU" sz="1000" dirty="0"/>
              <a:t> </a:t>
            </a:r>
            <a:r>
              <a:rPr lang="ru-RU" sz="1000" dirty="0" smtClean="0"/>
              <a:t>СНИЛС несовершеннолетнего;</a:t>
            </a:r>
            <a:endParaRPr lang="ru-RU" sz="1000" dirty="0"/>
          </a:p>
          <a:p>
            <a:pPr lvl="0"/>
            <a:r>
              <a:rPr lang="ru-RU" sz="1000" dirty="0"/>
              <a:t> документ, подтверждающий регистрацию ребенка по месту жительства и (или) пребывания в Алтайском крае (справка ФМС или копия страницы с пропиской паспорта законного представителя</a:t>
            </a:r>
            <a:r>
              <a:rPr lang="ru-RU" sz="1000" dirty="0" smtClean="0"/>
              <a:t>);</a:t>
            </a:r>
            <a:endParaRPr lang="ru-RU" sz="1000" dirty="0"/>
          </a:p>
          <a:p>
            <a:pPr lvl="0"/>
            <a:r>
              <a:rPr lang="ru-RU" sz="1000" dirty="0" smtClean="0"/>
              <a:t>документ, удостоверяющий </a:t>
            </a:r>
            <a:r>
              <a:rPr lang="ru-RU" sz="1000" dirty="0"/>
              <a:t>личность представителя (копия паспорта);</a:t>
            </a:r>
          </a:p>
          <a:p>
            <a:pPr lvl="0"/>
            <a:r>
              <a:rPr lang="ru-RU" sz="1000" dirty="0"/>
              <a:t>копия документа(</a:t>
            </a:r>
            <a:r>
              <a:rPr lang="ru-RU" sz="1000" dirty="0" err="1"/>
              <a:t>ов</a:t>
            </a:r>
            <a:r>
              <a:rPr lang="ru-RU" sz="1000" dirty="0"/>
              <a:t>), подтверждающего(их) полномочия </a:t>
            </a:r>
            <a:r>
              <a:rPr lang="ru-RU" sz="1000" dirty="0" smtClean="0"/>
              <a:t>представителя;</a:t>
            </a:r>
            <a:endParaRPr lang="ru-RU" sz="1000" dirty="0"/>
          </a:p>
          <a:p>
            <a:pPr lvl="0"/>
            <a:r>
              <a:rPr lang="ru-RU" sz="1000" dirty="0"/>
              <a:t>документы, подтверждающие ограничения жизнедеятельности, трудности психологического, педагогического, юридического и иного характера, обусловливающие потребность в предоставлении услуг (например, медицинские справки, справка МСЭ, характеристика из образовательного учреждения о трудностях социальной адаптации, заключение МППК, заключение педагога-психолога, постановление </a:t>
            </a:r>
            <a:r>
              <a:rPr lang="ru-RU" sz="1000" dirty="0" err="1"/>
              <a:t>КДНиЗП</a:t>
            </a:r>
            <a:r>
              <a:rPr lang="ru-RU" sz="1000" dirty="0"/>
              <a:t> и т.п.);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436096" y="267494"/>
            <a:ext cx="3168352" cy="720080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Необходимые документы для оказания социальных услуг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45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6050" y="2387084"/>
            <a:ext cx="3571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Благодарю за внимание!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8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988" y="273844"/>
            <a:ext cx="8202362" cy="99417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Инфраструктура учреждений </a:t>
            </a: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системы социальной </a:t>
            </a:r>
            <a:r>
              <a:rPr lang="ru-RU" sz="2000" b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защиты </a:t>
            </a:r>
            <a:endParaRPr lang="ru-RU" sz="2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36168" y="1084350"/>
            <a:ext cx="3480609" cy="3564457"/>
          </a:xfrm>
        </p:spPr>
        <p:txBody>
          <a:bodyPr/>
          <a:lstStyle/>
          <a:p>
            <a:r>
              <a:rPr lang="ru-RU" sz="1200" b="1" dirty="0" smtClean="0">
                <a:solidFill>
                  <a:schemeClr val="accent5">
                    <a:lumMod val="25000"/>
                  </a:schemeClr>
                </a:solidFill>
              </a:rPr>
              <a:t>Формы социального обслуживания: </a:t>
            </a:r>
            <a:endParaRPr lang="ru-RU" sz="12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grpSp>
        <p:nvGrpSpPr>
          <p:cNvPr id="5" name="Группа 20"/>
          <p:cNvGrpSpPr/>
          <p:nvPr/>
        </p:nvGrpSpPr>
        <p:grpSpPr>
          <a:xfrm>
            <a:off x="105552" y="2211391"/>
            <a:ext cx="1326516" cy="1059290"/>
            <a:chOff x="396283" y="3286130"/>
            <a:chExt cx="1768688" cy="1412384"/>
          </a:xfrm>
        </p:grpSpPr>
        <p:sp>
          <p:nvSpPr>
            <p:cNvPr id="6" name="TextBox 5"/>
            <p:cNvSpPr txBox="1"/>
            <p:nvPr/>
          </p:nvSpPr>
          <p:spPr>
            <a:xfrm>
              <a:off x="601966" y="3286130"/>
              <a:ext cx="1357323" cy="861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9AB3"/>
                  </a:solidFill>
                </a:rPr>
                <a:t>31</a:t>
              </a:r>
              <a:endParaRPr lang="ru-RU" sz="3600" b="1" dirty="0">
                <a:solidFill>
                  <a:srgbClr val="009AB3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6283" y="3929074"/>
              <a:ext cx="1768688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50" dirty="0"/>
                <a:t>у</a:t>
              </a:r>
              <a:r>
                <a:rPr lang="x-none" sz="1050" dirty="0" smtClean="0"/>
                <a:t>чрежден</a:t>
              </a:r>
              <a:r>
                <a:rPr lang="ru-RU" sz="1050" dirty="0" err="1" smtClean="0"/>
                <a:t>ие</a:t>
              </a:r>
              <a:r>
                <a:rPr lang="ru-RU" sz="1050" dirty="0" smtClean="0"/>
                <a:t> </a:t>
              </a:r>
              <a:r>
                <a:rPr lang="x-none" sz="1050" dirty="0" smtClean="0"/>
                <a:t>социального </a:t>
              </a:r>
              <a:r>
                <a:rPr lang="x-none" sz="1050" dirty="0"/>
                <a:t>обслуживания</a:t>
              </a:r>
              <a:endParaRPr lang="ru-RU" sz="1050" b="1" dirty="0">
                <a:solidFill>
                  <a:srgbClr val="009AB3"/>
                </a:solidFill>
              </a:endParaRPr>
            </a:p>
          </p:txBody>
        </p:sp>
      </p:grpSp>
      <p:cxnSp>
        <p:nvCxnSpPr>
          <p:cNvPr id="11" name="Прямая соединительная линия 10"/>
          <p:cNvCxnSpPr/>
          <p:nvPr/>
        </p:nvCxnSpPr>
        <p:spPr>
          <a:xfrm flipV="1">
            <a:off x="683568" y="1427871"/>
            <a:ext cx="7937256" cy="55735"/>
          </a:xfrm>
          <a:prstGeom prst="line">
            <a:avLst/>
          </a:prstGeom>
          <a:ln w="9525">
            <a:solidFill>
              <a:srgbClr val="009ED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492052" y="4716182"/>
            <a:ext cx="8023298" cy="75798"/>
          </a:xfrm>
          <a:prstGeom prst="line">
            <a:avLst/>
          </a:prstGeom>
          <a:ln w="9525">
            <a:solidFill>
              <a:srgbClr val="009ED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ашивка 31"/>
          <p:cNvSpPr>
            <a:spLocks noGrp="1"/>
          </p:cNvSpPr>
          <p:nvPr>
            <p:ph sz="half" idx="1"/>
          </p:nvPr>
        </p:nvSpPr>
        <p:spPr>
          <a:xfrm>
            <a:off x="1157672" y="2294277"/>
            <a:ext cx="1151792" cy="752803"/>
          </a:xfrm>
          <a:prstGeom prst="chevron">
            <a:avLst>
              <a:gd name="adj" fmla="val 78952"/>
            </a:avLst>
          </a:prstGeom>
          <a:solidFill>
            <a:srgbClr val="009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042982" y="1807120"/>
            <a:ext cx="2553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400" dirty="0" smtClean="0"/>
              <a:t>комплексных центра </a:t>
            </a:r>
            <a:r>
              <a:rPr lang="x-none" sz="1400" dirty="0"/>
              <a:t>социального </a:t>
            </a:r>
            <a:endParaRPr lang="en-US" sz="1400" dirty="0"/>
          </a:p>
          <a:p>
            <a:r>
              <a:rPr lang="x-none" sz="1400" dirty="0" smtClean="0"/>
              <a:t>обслуживания </a:t>
            </a:r>
            <a:r>
              <a:rPr lang="x-none" sz="1400" dirty="0"/>
              <a:t>населения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86295" y="3414499"/>
            <a:ext cx="2887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 </a:t>
            </a:r>
            <a:r>
              <a:rPr lang="ru-RU" sz="1400" dirty="0" smtClean="0"/>
              <a:t>социально-реабилитационные центры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для несовершеннолетних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81791" y="1804924"/>
            <a:ext cx="466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400" b="1" dirty="0">
                <a:solidFill>
                  <a:srgbClr val="009AB3"/>
                </a:solidFill>
              </a:rPr>
              <a:t>22</a:t>
            </a:r>
            <a:endParaRPr lang="ru-RU" sz="1200" b="1" dirty="0">
              <a:solidFill>
                <a:srgbClr val="009AB3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84138" y="2604608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9AB3"/>
                </a:solidFill>
              </a:rPr>
              <a:t>4</a:t>
            </a:r>
            <a:endParaRPr lang="ru-RU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727687" y="1486401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accent5">
                    <a:lumMod val="25000"/>
                  </a:schemeClr>
                </a:solidFill>
              </a:rPr>
              <a:t>Полустационарная (кабинетная </a:t>
            </a:r>
            <a:r>
              <a:rPr lang="ru-RU" sz="1000" dirty="0" smtClean="0">
                <a:solidFill>
                  <a:schemeClr val="accent5">
                    <a:lumMod val="25000"/>
                  </a:schemeClr>
                </a:solidFill>
              </a:rPr>
              <a:t>форма, в том числе дистанционные услуги</a:t>
            </a:r>
            <a:r>
              <a:rPr lang="ru-RU" sz="1000" dirty="0" smtClean="0">
                <a:solidFill>
                  <a:srgbClr val="0070C0"/>
                </a:solidFill>
              </a:rPr>
              <a:t>) </a:t>
            </a:r>
            <a:endParaRPr lang="ru-RU" sz="1000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40856" y="1848840"/>
            <a:ext cx="20489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chemeClr val="accent5">
                    <a:lumMod val="25000"/>
                  </a:schemeClr>
                </a:solidFill>
              </a:rPr>
              <a:t>Надомное</a:t>
            </a:r>
            <a:r>
              <a:rPr lang="ru-RU" sz="10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sz="1000" dirty="0">
                <a:solidFill>
                  <a:schemeClr val="accent5">
                    <a:lumMod val="25000"/>
                  </a:schemeClr>
                </a:solidFill>
              </a:rPr>
              <a:t>социальное обслуживание</a:t>
            </a:r>
            <a:r>
              <a:rPr lang="ru-RU" sz="10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44394" y="2060369"/>
            <a:ext cx="3240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accent5">
                    <a:lumMod val="25000"/>
                  </a:schemeClr>
                </a:solidFill>
              </a:rPr>
              <a:t>Выездные формы работы (</a:t>
            </a:r>
            <a:r>
              <a:rPr lang="ru-RU" sz="1000" dirty="0" err="1">
                <a:solidFill>
                  <a:schemeClr val="accent5">
                    <a:lumMod val="25000"/>
                  </a:schemeClr>
                </a:solidFill>
              </a:rPr>
              <a:t>микрореабилитационный</a:t>
            </a:r>
            <a:r>
              <a:rPr lang="ru-RU" sz="1000" dirty="0">
                <a:solidFill>
                  <a:schemeClr val="accent5">
                    <a:lumMod val="25000"/>
                  </a:schemeClr>
                </a:solidFill>
              </a:rPr>
              <a:t> центр</a:t>
            </a:r>
            <a:r>
              <a:rPr lang="ru-RU" sz="1000" dirty="0">
                <a:solidFill>
                  <a:srgbClr val="0070C0"/>
                </a:solidFill>
              </a:rPr>
              <a:t>)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40856" y="2284063"/>
            <a:ext cx="1941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chemeClr val="accent5">
                    <a:lumMod val="25000"/>
                  </a:schemeClr>
                </a:solidFill>
              </a:rPr>
              <a:t>Срочное социальное обслуживание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2869798" y="2542278"/>
            <a:ext cx="5645552" cy="34155"/>
          </a:xfrm>
          <a:prstGeom prst="line">
            <a:avLst/>
          </a:prstGeom>
          <a:ln w="9525">
            <a:solidFill>
              <a:srgbClr val="009ED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83783" y="2964664"/>
            <a:ext cx="8899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Стационарная</a:t>
            </a:r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83783" y="2557359"/>
            <a:ext cx="2177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Полустационарная (кабинетная форма</a:t>
            </a:r>
            <a:r>
              <a:rPr lang="ru-RU" sz="1200" dirty="0"/>
              <a:t>) 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83783" y="2781929"/>
            <a:ext cx="13644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Дистанционные услуги  </a:t>
            </a:r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2869798" y="3352784"/>
            <a:ext cx="5645552" cy="34155"/>
          </a:xfrm>
          <a:prstGeom prst="line">
            <a:avLst/>
          </a:prstGeom>
          <a:ln w="9525">
            <a:solidFill>
              <a:srgbClr val="009ED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2669513" y="3389555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9AB3"/>
                </a:solidFill>
              </a:rPr>
              <a:t>3</a:t>
            </a:r>
            <a:endParaRPr lang="ru-RU" sz="12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023666" y="2636860"/>
            <a:ext cx="268374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краевых реабилитационных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центра </a:t>
            </a:r>
          </a:p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для детей с ограниченными </a:t>
            </a:r>
          </a:p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возможностями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89061" y="3861981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9AB3"/>
                </a:solidFill>
              </a:rPr>
              <a:t>1</a:t>
            </a:r>
            <a:endParaRPr lang="ru-RU" sz="1200" b="1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2884638" y="3937719"/>
            <a:ext cx="5645552" cy="34155"/>
          </a:xfrm>
          <a:prstGeom prst="line">
            <a:avLst/>
          </a:prstGeom>
          <a:ln w="9525">
            <a:solidFill>
              <a:srgbClr val="009ED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3061911" y="3990208"/>
            <a:ext cx="28440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к</a:t>
            </a:r>
            <a:r>
              <a:rPr lang="ru-RU" sz="1400" dirty="0" smtClean="0"/>
              <a:t>раевой </a:t>
            </a:r>
            <a:r>
              <a:rPr lang="ru-RU" sz="1400" dirty="0"/>
              <a:t>кризисный центр для женщин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042982" y="4367655"/>
            <a:ext cx="2810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к</a:t>
            </a:r>
            <a:r>
              <a:rPr lang="ru-RU" sz="1400" dirty="0" smtClean="0"/>
              <a:t>раевой </a:t>
            </a:r>
            <a:r>
              <a:rPr lang="ru-RU" sz="1400" dirty="0"/>
              <a:t>кризисный центр для мужчин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96607" y="3339082"/>
            <a:ext cx="21643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Полустационарная (кабинетная форма) </a:t>
            </a:r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96607" y="3541936"/>
            <a:ext cx="10028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Стационарная</a:t>
            </a:r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72249" y="3140484"/>
            <a:ext cx="1941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chemeClr val="accent5">
                    <a:lumMod val="25000"/>
                  </a:schemeClr>
                </a:solidFill>
              </a:rPr>
              <a:t>Срочное социальное обслуживание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83783" y="3705796"/>
            <a:ext cx="1941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chemeClr val="accent5">
                    <a:lumMod val="25000"/>
                  </a:schemeClr>
                </a:solidFill>
              </a:rPr>
              <a:t>Срочное социальное обслуживание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868671" y="4383543"/>
            <a:ext cx="1941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chemeClr val="accent5">
                    <a:lumMod val="25000"/>
                  </a:schemeClr>
                </a:solidFill>
              </a:rPr>
              <a:t>Срочное социальное обслуживание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853367" y="4042635"/>
            <a:ext cx="21643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Полустационарная (кабинетная форма) </a:t>
            </a:r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701948" y="4257571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9AB3"/>
                </a:solidFill>
              </a:rPr>
              <a:t>1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98587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707218"/>
          </a:xfrm>
          <a:prstGeom prst="rect">
            <a:avLst/>
          </a:prstGeom>
          <a:gradFill flip="none" rotWithShape="1">
            <a:gsLst>
              <a:gs pos="11000">
                <a:srgbClr val="009ED6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00100" y="707218"/>
            <a:ext cx="8143900" cy="1429"/>
          </a:xfrm>
          <a:prstGeom prst="line">
            <a:avLst/>
          </a:prstGeom>
          <a:ln w="9525">
            <a:solidFill>
              <a:srgbClr val="009ED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1000100" y="108349"/>
            <a:ext cx="8143900" cy="490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Микрореабилитационный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центр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+mj-ea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1041091" y="2359020"/>
            <a:ext cx="6286511" cy="1585"/>
          </a:xfrm>
          <a:prstGeom prst="line">
            <a:avLst/>
          </a:prstGeom>
          <a:ln>
            <a:solidFill>
              <a:srgbClr val="009AB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1055364" y="857238"/>
            <a:ext cx="6257965" cy="1448731"/>
            <a:chOff x="285720" y="1000114"/>
            <a:chExt cx="6257965" cy="1448731"/>
          </a:xfrm>
        </p:grpSpPr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2544738" y="1000114"/>
              <a:ext cx="1643090" cy="14487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4000" b="1" dirty="0" smtClean="0">
                  <a:solidFill>
                    <a:srgbClr val="009CB3"/>
                  </a:solidFill>
                  <a:latin typeface="Arial Narrow" pitchFamily="34" charset="0"/>
                </a:rPr>
                <a:t>500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600" dirty="0" smtClean="0">
                  <a:latin typeface="Arial Narrow" pitchFamily="34" charset="0"/>
                </a:rPr>
                <a:t>детей-инвалидов получают услуги ежегодно</a:t>
              </a:r>
              <a:endParaRPr lang="ru-RU" sz="1600" dirty="0">
                <a:latin typeface="Arial Narrow" pitchFamily="34" charset="0"/>
              </a:endParaRPr>
            </a:p>
          </p:txBody>
        </p:sp>
        <p:sp>
          <p:nvSpPr>
            <p:cNvPr id="14" name="Прямоугольник 148"/>
            <p:cNvSpPr>
              <a:spLocks noChangeArrowheads="1"/>
            </p:cNvSpPr>
            <p:nvPr/>
          </p:nvSpPr>
          <p:spPr bwMode="auto">
            <a:xfrm>
              <a:off x="285720" y="1071552"/>
              <a:ext cx="164309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rgbClr val="009AB3"/>
                  </a:solidFill>
                  <a:latin typeface="Arial Narrow" pitchFamily="34" charset="0"/>
                </a:rPr>
                <a:t>234</a:t>
              </a:r>
              <a:endParaRPr lang="ru-RU" sz="4000" b="1" dirty="0">
                <a:solidFill>
                  <a:srgbClr val="009AB3"/>
                </a:solidFill>
                <a:latin typeface="Arial Narrow" pitchFamily="34" charset="0"/>
              </a:endParaRPr>
            </a:p>
            <a:p>
              <a:pPr algn="ctr"/>
              <a:r>
                <a:rPr lang="ru-RU" sz="1600" dirty="0" smtClean="0">
                  <a:latin typeface="Arial Narrow" pitchFamily="34" charset="0"/>
                </a:rPr>
                <a:t>центра</a:t>
              </a:r>
              <a:endParaRPr lang="ru-RU" sz="1600" dirty="0">
                <a:latin typeface="Arial Narrow" pitchFamily="34" charset="0"/>
              </a:endParaRP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 rot="5400000">
              <a:off x="1856568" y="1660523"/>
              <a:ext cx="760412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4900595" y="1085848"/>
              <a:ext cx="1643090" cy="956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4000" b="1" dirty="0" smtClean="0">
                  <a:solidFill>
                    <a:srgbClr val="009CB3"/>
                  </a:solidFill>
                  <a:latin typeface="Arial Narrow" pitchFamily="34" charset="0"/>
                </a:rPr>
                <a:t>33</a:t>
              </a:r>
              <a:endParaRPr lang="ru-RU" sz="4000" b="1" dirty="0">
                <a:solidFill>
                  <a:srgbClr val="009CB3"/>
                </a:solidFill>
                <a:latin typeface="Arial Narrow" pitchFamily="34" charset="0"/>
              </a:endParaRP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600" dirty="0" smtClean="0">
                  <a:latin typeface="Arial Narrow" pitchFamily="34" charset="0"/>
                </a:rPr>
                <a:t>муниципалитета</a:t>
              </a:r>
              <a:endParaRPr lang="ru-RU" sz="1600" dirty="0">
                <a:latin typeface="Arial Narrow" pitchFamily="34" charset="0"/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 rot="5400000" flipH="1" flipV="1">
              <a:off x="4115586" y="1612104"/>
              <a:ext cx="857250" cy="1588"/>
            </a:xfrm>
            <a:prstGeom prst="line">
              <a:avLst/>
            </a:prstGeom>
            <a:ln>
              <a:solidFill>
                <a:srgbClr val="009AB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Прямоугольник 17"/>
          <p:cNvSpPr/>
          <p:nvPr/>
        </p:nvSpPr>
        <p:spPr>
          <a:xfrm>
            <a:off x="3005619" y="2430458"/>
            <a:ext cx="2357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9AB3"/>
                </a:solidFill>
                <a:latin typeface="Arial Narrow" pitchFamily="34" charset="0"/>
              </a:rPr>
              <a:t>Формы реализации: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1274098" y="2887982"/>
            <a:ext cx="5820497" cy="1541156"/>
            <a:chOff x="533387" y="3102296"/>
            <a:chExt cx="5820497" cy="1541156"/>
          </a:xfrm>
        </p:grpSpPr>
        <p:grpSp>
          <p:nvGrpSpPr>
            <p:cNvPr id="20" name="Группа 16"/>
            <p:cNvGrpSpPr/>
            <p:nvPr/>
          </p:nvGrpSpPr>
          <p:grpSpPr>
            <a:xfrm>
              <a:off x="533387" y="3102296"/>
              <a:ext cx="1147757" cy="1541156"/>
              <a:chOff x="1247767" y="3102296"/>
              <a:chExt cx="1147757" cy="1541156"/>
            </a:xfrm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1286082" y="4274120"/>
                <a:ext cx="10711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latin typeface="Arial Narrow" pitchFamily="34" charset="0"/>
                  </a:rPr>
                  <a:t>Выездной</a:t>
                </a:r>
              </a:p>
            </p:txBody>
          </p:sp>
          <p:pic>
            <p:nvPicPr>
              <p:cNvPr id="28" name="Picture 2" descr="q:\1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47767" y="3102296"/>
                <a:ext cx="1147757" cy="1147758"/>
              </a:xfrm>
              <a:prstGeom prst="rect">
                <a:avLst/>
              </a:prstGeom>
              <a:noFill/>
            </p:spPr>
          </p:pic>
        </p:grpSp>
        <p:grpSp>
          <p:nvGrpSpPr>
            <p:cNvPr id="21" name="Группа 22"/>
            <p:cNvGrpSpPr/>
            <p:nvPr/>
          </p:nvGrpSpPr>
          <p:grpSpPr>
            <a:xfrm>
              <a:off x="2792404" y="3102297"/>
              <a:ext cx="1147758" cy="1541155"/>
              <a:chOff x="3967578" y="3102297"/>
              <a:chExt cx="1147758" cy="1541155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3980246" y="4274120"/>
                <a:ext cx="11224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latin typeface="Arial Narrow" pitchFamily="34" charset="0"/>
                  </a:rPr>
                  <a:t>Домашний</a:t>
                </a:r>
              </a:p>
            </p:txBody>
          </p:sp>
          <p:pic>
            <p:nvPicPr>
              <p:cNvPr id="26" name="Picture 3" descr="q:\1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967578" y="3102297"/>
                <a:ext cx="1147758" cy="1147757"/>
              </a:xfrm>
              <a:prstGeom prst="rect">
                <a:avLst/>
              </a:prstGeom>
              <a:noFill/>
            </p:spPr>
          </p:pic>
        </p:grpSp>
        <p:grpSp>
          <p:nvGrpSpPr>
            <p:cNvPr id="22" name="Группа 23"/>
            <p:cNvGrpSpPr/>
            <p:nvPr/>
          </p:nvGrpSpPr>
          <p:grpSpPr>
            <a:xfrm>
              <a:off x="5090397" y="3102296"/>
              <a:ext cx="1263487" cy="1541156"/>
              <a:chOff x="6690612" y="3102296"/>
              <a:chExt cx="1263487" cy="1541156"/>
            </a:xfrm>
          </p:grpSpPr>
          <p:sp>
            <p:nvSpPr>
              <p:cNvPr id="23" name="Прямоугольник 22"/>
              <p:cNvSpPr/>
              <p:nvPr/>
            </p:nvSpPr>
            <p:spPr>
              <a:xfrm>
                <a:off x="6690612" y="4274120"/>
                <a:ext cx="12634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latin typeface="Arial Narrow" pitchFamily="34" charset="0"/>
                  </a:rPr>
                  <a:t>Кабинетный</a:t>
                </a:r>
              </a:p>
            </p:txBody>
          </p:sp>
          <p:pic>
            <p:nvPicPr>
              <p:cNvPr id="24" name="Picture 4" descr="q:\1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748476" y="3102296"/>
                <a:ext cx="1147758" cy="1147758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9" name="Содержимое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6"/>
          <a:stretch>
            <a:fillRect/>
          </a:stretch>
        </p:blipFill>
        <p:spPr>
          <a:xfrm>
            <a:off x="7423534" y="2668906"/>
            <a:ext cx="1720465" cy="242889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7557" y="816280"/>
            <a:ext cx="1736443" cy="18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00892" y="4786331"/>
            <a:ext cx="2133600" cy="357187"/>
          </a:xfrm>
        </p:spPr>
        <p:txBody>
          <a:bodyPr/>
          <a:lstStyle/>
          <a:p>
            <a:pPr>
              <a:defRPr/>
            </a:pPr>
            <a:fld id="{A1B82655-8F08-4B47-9959-28197F29437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2876" y="2579425"/>
            <a:ext cx="3393305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9AB3"/>
                </a:solidFill>
                <a:latin typeface="Arial Narrow" pitchFamily="34" charset="0"/>
              </a:rPr>
              <a:t>Города: </a:t>
            </a:r>
          </a:p>
          <a:p>
            <a:r>
              <a:rPr lang="ru-RU" sz="1400" dirty="0" smtClean="0">
                <a:latin typeface="Arial Narrow" pitchFamily="34" charset="0"/>
              </a:rPr>
              <a:t>Барнаул, Бийск, Славгород, Новоалтайск, Яровое, Рубцовск</a:t>
            </a:r>
          </a:p>
          <a:p>
            <a:endParaRPr lang="ru-RU" sz="1400" b="1" dirty="0" smtClean="0"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  <a:p>
            <a:r>
              <a:rPr lang="ru-RU" b="1" dirty="0" smtClean="0">
                <a:solidFill>
                  <a:srgbClr val="009AB3"/>
                </a:solidFill>
                <a:latin typeface="Arial Narrow" pitchFamily="34" charset="0"/>
              </a:rPr>
              <a:t>Районы:</a:t>
            </a:r>
          </a:p>
          <a:p>
            <a:r>
              <a:rPr lang="ru-RU" sz="1400" dirty="0" err="1" smtClean="0">
                <a:latin typeface="Arial Narrow" pitchFamily="34" charset="0"/>
              </a:rPr>
              <a:t>Быстроистокский</a:t>
            </a:r>
            <a:r>
              <a:rPr lang="ru-RU" sz="1400" dirty="0" smtClean="0">
                <a:latin typeface="Arial Narrow" pitchFamily="34" charset="0"/>
              </a:rPr>
              <a:t>, Зональный, Красногорский, </a:t>
            </a:r>
            <a:r>
              <a:rPr lang="ru-RU" sz="1400" dirty="0" err="1" smtClean="0">
                <a:latin typeface="Arial Narrow" pitchFamily="34" charset="0"/>
              </a:rPr>
              <a:t>Солтонский</a:t>
            </a:r>
            <a:r>
              <a:rPr lang="ru-RU" sz="1400" dirty="0" smtClean="0">
                <a:latin typeface="Arial Narrow" pitchFamily="34" charset="0"/>
              </a:rPr>
              <a:t>, Петропавловский, </a:t>
            </a:r>
            <a:r>
              <a:rPr lang="ru-RU" sz="1400" dirty="0" err="1" smtClean="0">
                <a:latin typeface="Arial Narrow" pitchFamily="34" charset="0"/>
              </a:rPr>
              <a:t>Косихинский</a:t>
            </a:r>
            <a:r>
              <a:rPr lang="ru-RU" sz="1400" dirty="0" smtClean="0">
                <a:latin typeface="Arial Narrow" pitchFamily="34" charset="0"/>
              </a:rPr>
              <a:t>, Первомайский районы, ЗАТО Сибирский, </a:t>
            </a:r>
            <a:r>
              <a:rPr lang="ru-RU" sz="1400" dirty="0" err="1" smtClean="0">
                <a:latin typeface="Arial Narrow" pitchFamily="34" charset="0"/>
              </a:rPr>
              <a:t>Усть-Калманский</a:t>
            </a:r>
            <a:endParaRPr lang="ru-RU" sz="1400" dirty="0">
              <a:latin typeface="Arial Narrow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57224" y="411510"/>
            <a:ext cx="7286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9AB3"/>
                </a:solidFill>
              </a:rPr>
              <a:t>Технология реабилитации детей-инвалидов в условиях семьи </a:t>
            </a:r>
          </a:p>
          <a:p>
            <a:pPr algn="ctr"/>
            <a:r>
              <a:rPr lang="ru-RU" sz="2000" b="1" dirty="0" smtClean="0">
                <a:solidFill>
                  <a:srgbClr val="009AB3"/>
                </a:solidFill>
              </a:rPr>
              <a:t>«Домашний </a:t>
            </a:r>
            <a:r>
              <a:rPr lang="ru-RU" sz="2000" b="1" dirty="0" err="1" smtClean="0">
                <a:solidFill>
                  <a:srgbClr val="009AB3"/>
                </a:solidFill>
              </a:rPr>
              <a:t>микрореабилитационный</a:t>
            </a:r>
            <a:r>
              <a:rPr lang="ru-RU" sz="2000" b="1" dirty="0" smtClean="0">
                <a:solidFill>
                  <a:srgbClr val="009AB3"/>
                </a:solidFill>
              </a:rPr>
              <a:t> центр»</a:t>
            </a:r>
            <a:endParaRPr lang="ru-RU" sz="2000" b="1" dirty="0">
              <a:solidFill>
                <a:srgbClr val="009AB3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72000" y="2508781"/>
            <a:ext cx="4143404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 smtClean="0">
                <a:latin typeface="Arial Narrow" pitchFamily="34" charset="0"/>
              </a:rPr>
              <a:t>оборудование для развития моторики</a:t>
            </a:r>
          </a:p>
          <a:p>
            <a:pPr>
              <a:spcBef>
                <a:spcPts val="600"/>
              </a:spcBef>
            </a:pPr>
            <a:r>
              <a:rPr lang="ru-RU" sz="1600" dirty="0" err="1" smtClean="0"/>
              <a:t>тренажер-райдер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иппотерапии</a:t>
            </a:r>
            <a:endParaRPr lang="ru-RU" sz="1600" dirty="0" smtClean="0">
              <a:latin typeface="Arial Narrow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600" dirty="0" smtClean="0"/>
              <a:t>реабилитационные костюмы</a:t>
            </a:r>
          </a:p>
          <a:p>
            <a:pPr>
              <a:spcBef>
                <a:spcPts val="600"/>
              </a:spcBef>
            </a:pPr>
            <a:r>
              <a:rPr lang="ru-RU" sz="1600" dirty="0" err="1" smtClean="0"/>
              <a:t>вертикализаторы</a:t>
            </a:r>
            <a:endParaRPr lang="ru-RU" sz="1600" dirty="0" smtClean="0">
              <a:latin typeface="Arial Narrow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600" dirty="0" smtClean="0">
                <a:latin typeface="Arial Narrow" pitchFamily="34" charset="0"/>
              </a:rPr>
              <a:t>коммуникаторы</a:t>
            </a:r>
          </a:p>
          <a:p>
            <a:pPr>
              <a:spcBef>
                <a:spcPts val="600"/>
              </a:spcBef>
            </a:pPr>
            <a:r>
              <a:rPr lang="ru-RU" sz="1600" dirty="0" smtClean="0"/>
              <a:t>балансир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482173" y="1923678"/>
            <a:ext cx="3214710" cy="285752"/>
          </a:xfrm>
          <a:prstGeom prst="rect">
            <a:avLst/>
          </a:prstGeom>
          <a:solidFill>
            <a:srgbClr val="009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География: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 flipH="1">
            <a:off x="4083638" y="1943177"/>
            <a:ext cx="4500594" cy="285752"/>
          </a:xfrm>
          <a:prstGeom prst="rect">
            <a:avLst/>
          </a:prstGeom>
          <a:solidFill>
            <a:srgbClr val="009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Оборудование, предоставляемое семьям: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>
            <a:off x="2568657" y="3463835"/>
            <a:ext cx="2643206" cy="1780"/>
          </a:xfrm>
          <a:prstGeom prst="line">
            <a:avLst/>
          </a:prstGeom>
          <a:ln>
            <a:solidFill>
              <a:srgbClr val="009AB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4357686" y="2940055"/>
            <a:ext cx="142876" cy="142876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85000">
                <a:schemeClr val="accent3">
                  <a:lumMod val="9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357686" y="3261791"/>
            <a:ext cx="142876" cy="142876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85000">
                <a:schemeClr val="accent3">
                  <a:lumMod val="9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357686" y="3583527"/>
            <a:ext cx="142876" cy="142876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85000">
                <a:schemeClr val="accent3">
                  <a:lumMod val="9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357686" y="3905263"/>
            <a:ext cx="142876" cy="142876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85000">
                <a:schemeClr val="accent3">
                  <a:lumMod val="9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357686" y="4226999"/>
            <a:ext cx="142876" cy="142876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85000">
                <a:schemeClr val="accent3">
                  <a:lumMod val="9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357686" y="2643188"/>
            <a:ext cx="142876" cy="142876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85000">
                <a:schemeClr val="accent3">
                  <a:lumMod val="9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16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q:\интерне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3" y="2030822"/>
            <a:ext cx="635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338388" y="933598"/>
            <a:ext cx="49466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Font typeface="Arial" charset="0"/>
              <a:buNone/>
              <a:defRPr/>
            </a:pPr>
            <a:r>
              <a:rPr lang="ru-RU" sz="2000" dirty="0">
                <a:solidFill>
                  <a:schemeClr val="accent5">
                    <a:lumMod val="25000"/>
                  </a:schemeClr>
                </a:solidFill>
                <a:latin typeface="Arial Narrow" pitchFamily="34" charset="0"/>
              </a:rPr>
              <a:t>Диспетчерская служба Алтайского </a:t>
            </a:r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  <a:latin typeface="Arial Narrow" pitchFamily="34" charset="0"/>
              </a:rPr>
              <a:t>края </a:t>
            </a:r>
          </a:p>
          <a:p>
            <a:pPr eaLnBrk="0" hangingPunct="0">
              <a:buClr>
                <a:srgbClr val="000000"/>
              </a:buClr>
              <a:buFont typeface="Arial" charset="0"/>
              <a:buNone/>
              <a:defRPr/>
            </a:pPr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  <a:latin typeface="Arial Narrow" pitchFamily="34" charset="0"/>
              </a:rPr>
              <a:t>+7(3854) 31-04-59</a:t>
            </a:r>
            <a:endParaRPr lang="ru-RU" sz="2000" dirty="0">
              <a:solidFill>
                <a:schemeClr val="accent5">
                  <a:lumMod val="2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8" name="Picture 5" descr="q:\Контакт цент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8916" y="995841"/>
            <a:ext cx="623887" cy="56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2288348" y="2056926"/>
            <a:ext cx="63388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buClr>
                <a:srgbClr val="000000"/>
              </a:buClr>
              <a:buFont typeface="Arial" charset="0"/>
              <a:buNone/>
              <a:defRPr/>
            </a:pPr>
            <a:r>
              <a:rPr lang="ru-RU" sz="2000" dirty="0">
                <a:solidFill>
                  <a:schemeClr val="accent5">
                    <a:lumMod val="25000"/>
                  </a:schemeClr>
                </a:solidFill>
                <a:latin typeface="Arial Narrow" pitchFamily="34" charset="0"/>
                <a:ea typeface="Roboto" pitchFamily="2" charset="0"/>
                <a:cs typeface="Times New Roman" pitchFamily="18" charset="0"/>
              </a:rPr>
              <a:t>Интернет-портал для родителей (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Arial Narrow" pitchFamily="34" charset="0"/>
                <a:ea typeface="Roboto" pitchFamily="2" charset="0"/>
                <a:cs typeface="Times New Roman" pitchFamily="18" charset="0"/>
              </a:rPr>
              <a:t>www. step.alregn.ru</a:t>
            </a:r>
            <a:r>
              <a:rPr lang="ru-RU" sz="2000" dirty="0">
                <a:solidFill>
                  <a:schemeClr val="accent5">
                    <a:lumMod val="25000"/>
                  </a:schemeClr>
                </a:solidFill>
                <a:latin typeface="Arial Narrow" pitchFamily="34" charset="0"/>
                <a:ea typeface="Roboto" pitchFamily="2" charset="0"/>
                <a:cs typeface="Times New Roman" pitchFamily="18" charset="0"/>
              </a:rPr>
              <a:t>)</a:t>
            </a:r>
          </a:p>
        </p:txBody>
      </p:sp>
      <p:sp>
        <p:nvSpPr>
          <p:cNvPr id="10" name="Прямоугольник 2"/>
          <p:cNvSpPr>
            <a:spLocks noChangeArrowheads="1"/>
          </p:cNvSpPr>
          <p:nvPr/>
        </p:nvSpPr>
        <p:spPr bwMode="auto">
          <a:xfrm>
            <a:off x="2288348" y="2936261"/>
            <a:ext cx="6456362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buClr>
                <a:srgbClr val="000000"/>
              </a:buClr>
              <a:buFont typeface="Arial" charset="0"/>
              <a:buNone/>
              <a:defRPr/>
            </a:pPr>
            <a:r>
              <a:rPr lang="ru-RU" sz="2000" dirty="0">
                <a:solidFill>
                  <a:schemeClr val="accent5">
                    <a:lumMod val="25000"/>
                  </a:schemeClr>
                </a:solidFill>
                <a:latin typeface="Arial Narrow" pitchFamily="34" charset="0"/>
                <a:ea typeface="Roboto" pitchFamily="2" charset="0"/>
                <a:cs typeface="Times New Roman" pitchFamily="18" charset="0"/>
              </a:rPr>
              <a:t>Мобильное приложение для родителей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Arial Narrow" pitchFamily="34" charset="0"/>
                <a:ea typeface="Roboto" pitchFamily="2" charset="0"/>
                <a:cs typeface="Times New Roman" pitchFamily="18" charset="0"/>
              </a:rPr>
              <a:t> #</a:t>
            </a:r>
            <a:r>
              <a:rPr lang="ru-RU" sz="2000" dirty="0">
                <a:solidFill>
                  <a:schemeClr val="accent5">
                    <a:lumMod val="25000"/>
                  </a:schemeClr>
                </a:solidFill>
                <a:latin typeface="Arial Narrow" pitchFamily="34" charset="0"/>
                <a:ea typeface="Roboto" pitchFamily="2" charset="0"/>
                <a:cs typeface="Times New Roman" pitchFamily="18" charset="0"/>
              </a:rPr>
              <a:t>ШАГНАВСТРЕЧУ </a:t>
            </a:r>
            <a:r>
              <a:rPr lang="ru-RU" sz="1400" dirty="0">
                <a:solidFill>
                  <a:schemeClr val="accent5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официальные аккаунты информационного портала «#</a:t>
            </a:r>
            <a:r>
              <a:rPr lang="ru-RU" sz="1400" dirty="0" err="1">
                <a:solidFill>
                  <a:schemeClr val="accent5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шагнавстречу</a:t>
            </a:r>
            <a:r>
              <a:rPr lang="ru-RU" sz="1400" dirty="0">
                <a:solidFill>
                  <a:schemeClr val="accent5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в социальных сетях (Одноклассник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https://ok.ru/group/56881913790536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https://vk.com/public192375214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400" dirty="0" smtClean="0">
                <a:solidFill>
                  <a:schemeClr val="accent5">
                    <a:lumMod val="25000"/>
                  </a:schemeClr>
                </a:solidFill>
                <a:ea typeface="Roboto" pitchFamily="2" charset="0"/>
                <a:cs typeface="Times New Roman" pitchFamily="18" charset="0"/>
              </a:rPr>
              <a:t> </a:t>
            </a:r>
            <a:endParaRPr lang="ru-RU" sz="1400" dirty="0">
              <a:solidFill>
                <a:schemeClr val="accent5">
                  <a:lumMod val="25000"/>
                </a:schemeClr>
              </a:solidFill>
              <a:ea typeface="Roboto" pitchFamily="2" charset="0"/>
              <a:cs typeface="Times New Roman" pitchFamily="18" charset="0"/>
            </a:endParaRPr>
          </a:p>
        </p:txBody>
      </p:sp>
      <p:pic>
        <p:nvPicPr>
          <p:cNvPr id="11" name="Picture 12" descr="q:\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2162" y="3075806"/>
            <a:ext cx="617537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2251483" y="1869859"/>
            <a:ext cx="6432550" cy="5715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312160" y="2757199"/>
            <a:ext cx="6432550" cy="5715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0" y="0"/>
            <a:ext cx="9144000" cy="707218"/>
          </a:xfrm>
          <a:prstGeom prst="rect">
            <a:avLst/>
          </a:prstGeom>
          <a:gradFill flip="none" rotWithShape="1">
            <a:gsLst>
              <a:gs pos="11000">
                <a:srgbClr val="009ED6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739763" y="770791"/>
            <a:ext cx="8143900" cy="1429"/>
          </a:xfrm>
          <a:prstGeom prst="line">
            <a:avLst/>
          </a:prstGeom>
          <a:ln w="9525">
            <a:solidFill>
              <a:srgbClr val="009ED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"/>
          <p:cNvSpPr txBox="1">
            <a:spLocks/>
          </p:cNvSpPr>
          <p:nvPr/>
        </p:nvSpPr>
        <p:spPr>
          <a:xfrm>
            <a:off x="1000100" y="108349"/>
            <a:ext cx="8143900" cy="490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Информационные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сервисы для родителей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20" name="Picture 10" descr="q:\шаг на встречу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59511" y="3803191"/>
            <a:ext cx="2051054" cy="94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82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06374"/>
            <a:ext cx="3538736" cy="1717303"/>
          </a:xfrm>
        </p:spPr>
        <p:txBody>
          <a:bodyPr/>
          <a:lstStyle/>
          <a:p>
            <a:r>
              <a:rPr lang="ru-RU" sz="1800" b="1" dirty="0">
                <a:solidFill>
                  <a:schemeClr val="accent5">
                    <a:lumMod val="25000"/>
                  </a:schemeClr>
                </a:solidFill>
                <a:latin typeface="Arial Narrow" pitchFamily="34" charset="0"/>
                <a:ea typeface="Roboto" pitchFamily="2" charset="0"/>
                <a:cs typeface="Times New Roman" pitchFamily="18" charset="0"/>
              </a:rPr>
              <a:t>Интернет-портал для родителей (</a:t>
            </a:r>
            <a:r>
              <a:rPr lang="en-US" sz="1800" b="1" dirty="0">
                <a:solidFill>
                  <a:schemeClr val="accent5">
                    <a:lumMod val="25000"/>
                  </a:schemeClr>
                </a:solidFill>
                <a:latin typeface="Arial Narrow" pitchFamily="34" charset="0"/>
                <a:ea typeface="Roboto" pitchFamily="2" charset="0"/>
                <a:cs typeface="Times New Roman" pitchFamily="18" charset="0"/>
              </a:rPr>
              <a:t>www. step.alregn.ru</a:t>
            </a:r>
            <a:r>
              <a:rPr lang="ru-RU" sz="1800" b="1" dirty="0">
                <a:solidFill>
                  <a:schemeClr val="accent5">
                    <a:lumMod val="25000"/>
                  </a:schemeClr>
                </a:solidFill>
                <a:latin typeface="Arial Narrow" pitchFamily="34" charset="0"/>
                <a:ea typeface="Roboto" pitchFamily="2" charset="0"/>
                <a:cs typeface="Times New Roman" pitchFamily="18" charset="0"/>
              </a:rPr>
              <a:t>)</a:t>
            </a:r>
            <a:br>
              <a:rPr lang="ru-RU" sz="1800" b="1" dirty="0">
                <a:solidFill>
                  <a:schemeClr val="accent5">
                    <a:lumMod val="25000"/>
                  </a:schemeClr>
                </a:solidFill>
                <a:latin typeface="Arial Narrow" pitchFamily="34" charset="0"/>
                <a:ea typeface="Roboto" pitchFamily="2" charset="0"/>
                <a:cs typeface="Times New Roman" pitchFamily="18" charset="0"/>
              </a:rPr>
            </a:br>
            <a:endParaRPr lang="ru-RU" sz="1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4C53A-CF56-4260-98CF-683B067398F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6238" t="11927" r="14755" b="2579"/>
          <a:stretch/>
        </p:blipFill>
        <p:spPr>
          <a:xfrm>
            <a:off x="179512" y="7390"/>
            <a:ext cx="4896544" cy="3412414"/>
          </a:xfrm>
          <a:prstGeom prst="rect">
            <a:avLst/>
          </a:prstGeom>
          <a:ln>
            <a:solidFill>
              <a:schemeClr val="accent5">
                <a:lumMod val="25000"/>
              </a:schemeClr>
            </a:solidFill>
          </a:ln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284" t="12831" r="15391" b="6180"/>
          <a:stretch/>
        </p:blipFill>
        <p:spPr>
          <a:xfrm>
            <a:off x="4572000" y="2179751"/>
            <a:ext cx="4379625" cy="2878075"/>
          </a:xfrm>
          <a:prstGeom prst="rect">
            <a:avLst/>
          </a:prstGeom>
          <a:ln>
            <a:solidFill>
              <a:schemeClr val="accent5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5952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Ранняя помощь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– это комплекс услуг, оказываемых на междисциплинарной основе детям раннего возраста и их семьям, направленных на: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322712" cy="3394472"/>
          </a:xfrm>
        </p:spPr>
        <p:txBody>
          <a:bodyPr/>
          <a:lstStyle/>
          <a:p>
            <a:endParaRPr lang="ru-RU" sz="12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ru-RU" sz="1200" dirty="0" smtClean="0"/>
              <a:t>содействие  физическому и психическому развитию,</a:t>
            </a:r>
          </a:p>
          <a:p>
            <a:pPr marL="0" indent="0">
              <a:buNone/>
            </a:pPr>
            <a:endParaRPr lang="ru-RU" sz="12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ru-RU" sz="1200" dirty="0"/>
              <a:t>и</a:t>
            </a:r>
            <a:r>
              <a:rPr lang="ru-RU" sz="1200" dirty="0" smtClean="0"/>
              <a:t>х вовлеченность в естественные жизненные ситуации,</a:t>
            </a:r>
          </a:p>
          <a:p>
            <a:endParaRPr lang="ru-RU" sz="12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ru-RU" sz="1200" dirty="0"/>
              <a:t>ф</a:t>
            </a:r>
            <a:r>
              <a:rPr lang="ru-RU" sz="1200" dirty="0" smtClean="0"/>
              <a:t>ормирование позитивного взаимодействия и отношений с родителями,</a:t>
            </a:r>
          </a:p>
          <a:p>
            <a:endParaRPr lang="ru-RU" sz="12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ru-RU" sz="1200" dirty="0"/>
              <a:t>в</a:t>
            </a:r>
            <a:r>
              <a:rPr lang="ru-RU" sz="1200" dirty="0" smtClean="0"/>
              <a:t>ключение детей в среду сверстников и их интеграцию в общество,</a:t>
            </a:r>
          </a:p>
          <a:p>
            <a:endParaRPr lang="ru-RU" sz="12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ru-RU" sz="1200" dirty="0"/>
              <a:t>п</a:t>
            </a:r>
            <a:r>
              <a:rPr lang="ru-RU" sz="1200" dirty="0" smtClean="0"/>
              <a:t>овышение компетентности родителей</a:t>
            </a:r>
            <a:endParaRPr lang="ru-RU" sz="1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360" y="1082240"/>
            <a:ext cx="2562077" cy="1921558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236FC-B6E9-442F-AC6F-6662021EC6F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850" y="3132227"/>
            <a:ext cx="2564904" cy="19236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375" y="1330294"/>
            <a:ext cx="2072829" cy="276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6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195486"/>
            <a:ext cx="4038600" cy="857250"/>
          </a:xfrm>
        </p:spPr>
        <p:txBody>
          <a:bodyPr/>
          <a:lstStyle/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Оказание ранней помощи 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включает в себя: 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5612" y="1200151"/>
            <a:ext cx="4038600" cy="3394472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Для детей от рождения до 3 лет с ограниченными возможностями: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д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ля детей-инвалидов, детей с генетическими заболеваниями,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для детей, которые отстают от норм развития в какой-то из областей жизнедеятельности, имеют стойкие нарушения функций организма (речь, движение, самообслуживание ) 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или  имеют риск появления такового отставания или нарушений функций организма вследствие биологических или социальных факторов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дети, родители которых обеспокоены развитием своего малыша</a:t>
            </a:r>
          </a:p>
          <a:p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1200" dirty="0" smtClean="0"/>
              <a:t>междисциплинарную </a:t>
            </a:r>
            <a:r>
              <a:rPr lang="ru-RU" sz="1200" dirty="0"/>
              <a:t>оценку развития ребенка</a:t>
            </a:r>
            <a:r>
              <a:rPr lang="ru-RU" sz="1200" dirty="0" smtClean="0"/>
              <a:t>,</a:t>
            </a:r>
          </a:p>
          <a:p>
            <a:endParaRPr lang="ru-RU" sz="1200" dirty="0"/>
          </a:p>
          <a:p>
            <a:r>
              <a:rPr lang="ru-RU" sz="1200" dirty="0"/>
              <a:t>разработку индивидуальной программы ранней </a:t>
            </a:r>
            <a:r>
              <a:rPr lang="ru-RU" sz="1200" dirty="0" smtClean="0"/>
              <a:t>помощи, оказание услуг, пролонгированное консультирование, сопровождение семьи</a:t>
            </a:r>
          </a:p>
          <a:p>
            <a:endParaRPr lang="ru-RU" sz="1200" dirty="0"/>
          </a:p>
          <a:p>
            <a:r>
              <a:rPr lang="ru-RU" sz="1200" dirty="0"/>
              <a:t>помощь родителям в освоении различных способов взаимодействия со своим малышом и специфических методов обучения ребенка с целью его оптимального </a:t>
            </a:r>
            <a:r>
              <a:rPr lang="ru-RU" sz="1200" dirty="0" smtClean="0"/>
              <a:t>развития</a:t>
            </a:r>
          </a:p>
          <a:p>
            <a:endParaRPr lang="ru-RU" sz="1200" dirty="0"/>
          </a:p>
          <a:p>
            <a:r>
              <a:rPr lang="ru-RU" sz="1200" dirty="0"/>
              <a:t>помощь в организации развивающего </a:t>
            </a:r>
            <a:r>
              <a:rPr lang="ru-RU" sz="1200" dirty="0" smtClean="0"/>
              <a:t>пространства</a:t>
            </a:r>
          </a:p>
          <a:p>
            <a:endParaRPr lang="ru-RU" sz="1200" dirty="0"/>
          </a:p>
          <a:p>
            <a:r>
              <a:rPr lang="ru-RU" sz="1200" dirty="0"/>
              <a:t>подбор и обучение ребёнка различным способам коммуникации 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236FC-B6E9-442F-AC6F-6662021EC6F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39552" y="219224"/>
            <a:ext cx="4038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800" kern="0" dirty="0" smtClean="0">
                <a:solidFill>
                  <a:schemeClr val="accent1">
                    <a:lumMod val="50000"/>
                  </a:schemeClr>
                </a:solidFill>
              </a:rPr>
              <a:t>Для каких детей подходят программы ранней помощи</a:t>
            </a:r>
            <a:endParaRPr lang="ru-RU" sz="1800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2851929" y="2847342"/>
            <a:ext cx="3286154" cy="1588"/>
          </a:xfrm>
          <a:prstGeom prst="line">
            <a:avLst/>
          </a:prstGeom>
          <a:ln>
            <a:solidFill>
              <a:srgbClr val="009AB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16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Социальные услуги для детей с ограниченными возможностями 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600" dirty="0" smtClean="0"/>
              <a:t>социально-бытовые,</a:t>
            </a:r>
          </a:p>
          <a:p>
            <a:r>
              <a:rPr lang="ru-RU" sz="1600" dirty="0"/>
              <a:t>социально-медицинские,</a:t>
            </a:r>
            <a:endParaRPr lang="ru-RU" sz="1600" dirty="0" smtClean="0"/>
          </a:p>
          <a:p>
            <a:r>
              <a:rPr lang="ru-RU" sz="1600" dirty="0" smtClean="0"/>
              <a:t>социально-психологические</a:t>
            </a:r>
            <a:r>
              <a:rPr lang="ru-RU" sz="1600" dirty="0"/>
              <a:t>, </a:t>
            </a:r>
            <a:endParaRPr lang="ru-RU" sz="1600" dirty="0" smtClean="0"/>
          </a:p>
          <a:p>
            <a:r>
              <a:rPr lang="ru-RU" sz="1600" dirty="0" smtClean="0"/>
              <a:t>социально-педагогические,</a:t>
            </a:r>
          </a:p>
          <a:p>
            <a:r>
              <a:rPr lang="ru-RU" sz="1600" dirty="0" smtClean="0"/>
              <a:t>социально-коммуникативные, </a:t>
            </a:r>
          </a:p>
          <a:p>
            <a:r>
              <a:rPr lang="ru-RU" sz="1600" dirty="0" smtClean="0"/>
              <a:t>социально-трудовые</a:t>
            </a:r>
            <a:r>
              <a:rPr lang="ru-RU" sz="1600" dirty="0"/>
              <a:t>, </a:t>
            </a:r>
            <a:endParaRPr lang="ru-RU" sz="1600" dirty="0" smtClean="0"/>
          </a:p>
          <a:p>
            <a:r>
              <a:rPr lang="ru-RU" sz="1600" dirty="0" smtClean="0"/>
              <a:t>социально-правовые</a:t>
            </a:r>
            <a:r>
              <a:rPr lang="ru-RU" sz="1600" dirty="0"/>
              <a:t>, </a:t>
            </a:r>
            <a:endParaRPr lang="ru-RU" sz="1600" dirty="0" smtClean="0"/>
          </a:p>
          <a:p>
            <a:r>
              <a:rPr lang="ru-RU" sz="1600" dirty="0" smtClean="0"/>
              <a:t>срочные </a:t>
            </a:r>
            <a:r>
              <a:rPr lang="ru-RU" sz="1600" dirty="0"/>
              <a:t>социальные </a:t>
            </a:r>
            <a:r>
              <a:rPr lang="ru-RU" sz="1600" dirty="0" smtClean="0"/>
              <a:t>услуги.</a:t>
            </a:r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1400" dirty="0" smtClean="0"/>
              <a:t>Мероприятия по социально-средовой и социально-бытовой реабилитации и </a:t>
            </a:r>
            <a:r>
              <a:rPr lang="ru-RU" sz="1400" dirty="0" err="1" smtClean="0"/>
              <a:t>абилитации</a:t>
            </a:r>
            <a:endParaRPr lang="ru-RU" sz="1400" dirty="0" smtClean="0"/>
          </a:p>
          <a:p>
            <a:pPr marL="0" indent="0">
              <a:buNone/>
            </a:pPr>
            <a:endParaRPr lang="ru-RU" sz="1400" dirty="0" smtClean="0"/>
          </a:p>
          <a:p>
            <a:r>
              <a:rPr lang="ru-RU" sz="1400" dirty="0" smtClean="0"/>
              <a:t>Групповые и индивидуальные занятия  </a:t>
            </a:r>
            <a:r>
              <a:rPr lang="ru-RU" sz="1400" dirty="0"/>
              <a:t>с психологом, логопедом, дефектологом, </a:t>
            </a:r>
            <a:r>
              <a:rPr lang="ru-RU" sz="1400" dirty="0" smtClean="0"/>
              <a:t>социальными педагогам, и другое.</a:t>
            </a:r>
          </a:p>
          <a:p>
            <a:pPr marL="0" indent="0">
              <a:buNone/>
            </a:pPr>
            <a:endParaRPr lang="ru-RU" sz="1400" dirty="0" smtClean="0"/>
          </a:p>
          <a:p>
            <a:r>
              <a:rPr lang="ru-RU" sz="1400" dirty="0" smtClean="0"/>
              <a:t>Медицинские </a:t>
            </a:r>
            <a:r>
              <a:rPr lang="ru-RU" sz="1400" dirty="0"/>
              <a:t>оздоровительные мероприятия (Массаж, </a:t>
            </a:r>
            <a:r>
              <a:rPr lang="ru-RU" sz="1400" dirty="0" smtClean="0"/>
              <a:t>ЛФК, адаптивная физическая культура) и  др.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236FC-B6E9-442F-AC6F-6662021EC6F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2785701" y="2705908"/>
            <a:ext cx="3286154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91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7440</TotalTime>
  <Words>1142</Words>
  <Application>Microsoft Office PowerPoint</Application>
  <PresentationFormat>Экран (16:9)</PresentationFormat>
  <Paragraphs>215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Arial Narrow</vt:lpstr>
      <vt:lpstr>Calibri</vt:lpstr>
      <vt:lpstr>Courier New</vt:lpstr>
      <vt:lpstr>Roboto</vt:lpstr>
      <vt:lpstr>Roboto Bold</vt:lpstr>
      <vt:lpstr>Roboto Light</vt:lpstr>
      <vt:lpstr>Times New Roman</vt:lpstr>
      <vt:lpstr>Оформление по умолчанию</vt:lpstr>
      <vt:lpstr>Презентация PowerPoint</vt:lpstr>
      <vt:lpstr>Инфраструктура учреждений системы социальной защиты </vt:lpstr>
      <vt:lpstr>Презентация PowerPoint</vt:lpstr>
      <vt:lpstr>Презентация PowerPoint</vt:lpstr>
      <vt:lpstr>Презентация PowerPoint</vt:lpstr>
      <vt:lpstr>Интернет-портал для родителей (www. step.alregn.ru) </vt:lpstr>
      <vt:lpstr>Ранняя помощь – это комплекс услуг, оказываемых на междисциплинарной основе детям раннего возраста и их семьям, направленных на:</vt:lpstr>
      <vt:lpstr>Оказание ранней помощи  включает в себя: </vt:lpstr>
      <vt:lpstr>Социальные услуги для детей с ограниченными возможностями </vt:lpstr>
      <vt:lpstr>Комплексная реабилитация и абилитация в реабилитационных центрах для детей с ограниченными возможностями  </vt:lpstr>
      <vt:lpstr>(Ре)абилитационные мероприятия для детей с нарушениями развития  в центре «Журавлики»</vt:lpstr>
      <vt:lpstr>КРАЕВОЙ КРИЗИСНЫЙ ЦЕНТР ДЛЯ МУЖЧИН</vt:lpstr>
      <vt:lpstr>Траектория социальной поддержки</vt:lpstr>
      <vt:lpstr>Траектория социальной поддержки</vt:lpstr>
      <vt:lpstr>Обстоятельства,  которые ухудшают или могут ухудшить условия жизнедеятельности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Количество ветеранов Великой Отечественной войны,  проживающих в Алтайском крае по состоянию  на 01.01.2015</dc:title>
  <dc:creator>alexey</dc:creator>
  <cp:lastModifiedBy>user</cp:lastModifiedBy>
  <cp:revision>785</cp:revision>
  <dcterms:created xsi:type="dcterms:W3CDTF">2015-01-21T08:46:05Z</dcterms:created>
  <dcterms:modified xsi:type="dcterms:W3CDTF">2023-06-01T12:21:26Z</dcterms:modified>
</cp:coreProperties>
</file>