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8" r:id="rId3"/>
  </p:sldMasterIdLst>
  <p:notesMasterIdLst>
    <p:notesMasterId r:id="rId23"/>
  </p:notesMasterIdLst>
  <p:sldIdLst>
    <p:sldId id="256" r:id="rId4"/>
    <p:sldId id="257" r:id="rId5"/>
    <p:sldId id="258" r:id="rId6"/>
    <p:sldId id="260" r:id="rId7"/>
    <p:sldId id="259" r:id="rId8"/>
    <p:sldId id="262" r:id="rId9"/>
    <p:sldId id="263" r:id="rId10"/>
    <p:sldId id="264" r:id="rId11"/>
    <p:sldId id="274" r:id="rId12"/>
    <p:sldId id="265" r:id="rId13"/>
    <p:sldId id="266" r:id="rId14"/>
    <p:sldId id="268" r:id="rId15"/>
    <p:sldId id="269" r:id="rId16"/>
    <p:sldId id="270" r:id="rId17"/>
    <p:sldId id="272" r:id="rId18"/>
    <p:sldId id="273" r:id="rId19"/>
    <p:sldId id="267" r:id="rId20"/>
    <p:sldId id="271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78" autoAdjust="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1495F-2652-4B52-98B8-6142D2D25E73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45076-F7BB-4967-B220-748811BCA2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174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3788" y="933450"/>
            <a:ext cx="4483100" cy="3363913"/>
          </a:xfrm>
          <a:solidFill>
            <a:srgbClr val="FFFFFF"/>
          </a:solidFill>
          <a:ln/>
        </p:spPr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11688" cy="3733800"/>
          </a:xfrm>
          <a:noFill/>
        </p:spPr>
        <p:txBody>
          <a:bodyPr wrap="none" anchor="ctr"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590665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3788" y="933450"/>
            <a:ext cx="4483100" cy="33639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31875" y="4624388"/>
            <a:ext cx="4611688" cy="3733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382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797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951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62735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71513" y="1447800"/>
            <a:ext cx="3827462" cy="4635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1375" y="1447800"/>
            <a:ext cx="3827463" cy="4635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53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360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659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649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0299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984530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483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27800" y="231775"/>
            <a:ext cx="195103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1513" y="231775"/>
            <a:ext cx="570388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0781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513" y="231775"/>
            <a:ext cx="7807325" cy="1033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0153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513" y="231775"/>
            <a:ext cx="7807325" cy="1033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71513" y="1447800"/>
            <a:ext cx="3827462" cy="4635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1375" y="1447800"/>
            <a:ext cx="3827463" cy="4635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3609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513" y="231775"/>
            <a:ext cx="7807325" cy="1033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71513" y="1447800"/>
            <a:ext cx="7807325" cy="4635500"/>
          </a:xfrm>
        </p:spPr>
        <p:txBody>
          <a:bodyPr/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313246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06.06.2023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459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06.06.2023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507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06.06.2023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2985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06.06.2023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800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06.06.2023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2863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06.06.2023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1291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06.06.2023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0865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06.06.2023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859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06.06.2023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596962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06.06.2023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8943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06.06.2023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1793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8220075" cy="14335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0075" cy="4105275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3124200" y="6245225"/>
            <a:ext cx="2886075" cy="4667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F36BD-2C28-4613-98E7-01EF6CAFE945}" type="slidenum">
              <a:rPr lang="ru-R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61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06.06.2023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 noChangeArrowheads="1"/>
          </p:cNvSpPr>
          <p:nvPr/>
        </p:nvSpPr>
        <p:spPr bwMode="auto">
          <a:xfrm>
            <a:off x="0" y="1168400"/>
            <a:ext cx="9144000" cy="1046163"/>
          </a:xfrm>
          <a:prstGeom prst="roundRect">
            <a:avLst>
              <a:gd name="adj" fmla="val 148"/>
            </a:avLst>
          </a:prstGeom>
          <a:gradFill rotWithShape="0">
            <a:gsLst>
              <a:gs pos="0">
                <a:srgbClr val="FFFFFF"/>
              </a:gs>
              <a:gs pos="100000">
                <a:srgbClr val="99CCFF"/>
              </a:gs>
            </a:gsLst>
            <a:lin ang="162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ru-RU">
              <a:solidFill>
                <a:srgbClr val="FFFFFF"/>
              </a:solidFill>
              <a:latin typeface="Arial" charset="0"/>
              <a:ea typeface="MS Gothic" charset="-128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 rot="10800000">
            <a:off x="0" y="3175"/>
            <a:ext cx="9144000" cy="1189038"/>
          </a:xfrm>
          <a:prstGeom prst="roundRect">
            <a:avLst>
              <a:gd name="adj" fmla="val 130"/>
            </a:avLst>
          </a:prstGeom>
          <a:solidFill>
            <a:srgbClr val="99C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ru-RU">
              <a:solidFill>
                <a:srgbClr val="FFFFFF"/>
              </a:solidFill>
              <a:latin typeface="Arial" charset="0"/>
              <a:ea typeface="MS Gothic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0" y="6027738"/>
            <a:ext cx="9144000" cy="830262"/>
          </a:xfrm>
          <a:prstGeom prst="roundRect">
            <a:avLst>
              <a:gd name="adj" fmla="val 190"/>
            </a:avLst>
          </a:prstGeom>
          <a:gradFill rotWithShape="0">
            <a:gsLst>
              <a:gs pos="0">
                <a:srgbClr val="FFFFFF"/>
              </a:gs>
              <a:gs pos="100000">
                <a:srgbClr val="4C19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ru-RU">
              <a:solidFill>
                <a:srgbClr val="FFFFFF"/>
              </a:solidFill>
              <a:latin typeface="Arial" charset="0"/>
              <a:ea typeface="MS Gothic" charset="-128"/>
            </a:endParaRPr>
          </a:p>
        </p:txBody>
      </p:sp>
      <p:sp>
        <p:nvSpPr>
          <p:cNvPr id="1028" name="Freeform 4"/>
          <p:cNvSpPr>
            <a:spLocks noChangeArrowheads="1"/>
          </p:cNvSpPr>
          <p:nvPr/>
        </p:nvSpPr>
        <p:spPr bwMode="auto">
          <a:xfrm>
            <a:off x="3965575" y="6126163"/>
            <a:ext cx="5176838" cy="481012"/>
          </a:xfrm>
          <a:custGeom>
            <a:avLst/>
            <a:gdLst/>
            <a:ahLst/>
            <a:cxnLst>
              <a:cxn ang="0">
                <a:pos x="1223" y="712"/>
              </a:cxn>
              <a:cxn ang="0">
                <a:pos x="2025" y="534"/>
              </a:cxn>
              <a:cxn ang="0">
                <a:pos x="3947" y="341"/>
              </a:cxn>
              <a:cxn ang="0">
                <a:pos x="3839" y="173"/>
              </a:cxn>
              <a:cxn ang="0">
                <a:pos x="2759" y="48"/>
              </a:cxn>
              <a:cxn ang="0">
                <a:pos x="6554" y="433"/>
              </a:cxn>
              <a:cxn ang="0">
                <a:pos x="4796" y="572"/>
              </a:cxn>
              <a:cxn ang="0">
                <a:pos x="5655" y="662"/>
              </a:cxn>
              <a:cxn ang="0">
                <a:pos x="7026" y="679"/>
              </a:cxn>
              <a:cxn ang="0">
                <a:pos x="9264" y="791"/>
              </a:cxn>
              <a:cxn ang="0">
                <a:pos x="10044" y="647"/>
              </a:cxn>
              <a:cxn ang="0">
                <a:pos x="11119" y="626"/>
              </a:cxn>
              <a:cxn ang="0">
                <a:pos x="11434" y="637"/>
              </a:cxn>
              <a:cxn ang="0">
                <a:pos x="12314" y="714"/>
              </a:cxn>
              <a:cxn ang="0">
                <a:pos x="13520" y="697"/>
              </a:cxn>
              <a:cxn ang="0">
                <a:pos x="14381" y="637"/>
              </a:cxn>
              <a:cxn ang="0">
                <a:pos x="14381" y="764"/>
              </a:cxn>
              <a:cxn ang="0">
                <a:pos x="11221" y="963"/>
              </a:cxn>
              <a:cxn ang="0">
                <a:pos x="7770" y="968"/>
              </a:cxn>
              <a:cxn ang="0">
                <a:pos x="5431" y="909"/>
              </a:cxn>
              <a:cxn ang="0">
                <a:pos x="4228" y="872"/>
              </a:cxn>
              <a:cxn ang="0">
                <a:pos x="2810" y="1300"/>
              </a:cxn>
              <a:cxn ang="0">
                <a:pos x="1867" y="1086"/>
              </a:cxn>
              <a:cxn ang="0">
                <a:pos x="2629" y="786"/>
              </a:cxn>
              <a:cxn ang="0">
                <a:pos x="1223" y="712"/>
              </a:cxn>
            </a:cxnLst>
            <a:rect l="0" t="0" r="r" b="b"/>
            <a:pathLst>
              <a:path w="14382" h="1334">
                <a:moveTo>
                  <a:pt x="1223" y="712"/>
                </a:moveTo>
                <a:cubicBezTo>
                  <a:pt x="0" y="647"/>
                  <a:pt x="2612" y="672"/>
                  <a:pt x="2025" y="534"/>
                </a:cubicBezTo>
                <a:cubicBezTo>
                  <a:pt x="1438" y="396"/>
                  <a:pt x="3677" y="430"/>
                  <a:pt x="3947" y="341"/>
                </a:cubicBezTo>
                <a:cubicBezTo>
                  <a:pt x="4066" y="301"/>
                  <a:pt x="3997" y="212"/>
                  <a:pt x="3839" y="173"/>
                </a:cubicBezTo>
                <a:cubicBezTo>
                  <a:pt x="3830" y="171"/>
                  <a:pt x="2498" y="97"/>
                  <a:pt x="2759" y="48"/>
                </a:cubicBezTo>
                <a:cubicBezTo>
                  <a:pt x="3020" y="0"/>
                  <a:pt x="6565" y="366"/>
                  <a:pt x="6554" y="433"/>
                </a:cubicBezTo>
                <a:cubicBezTo>
                  <a:pt x="6543" y="500"/>
                  <a:pt x="4796" y="572"/>
                  <a:pt x="4796" y="572"/>
                </a:cubicBezTo>
                <a:lnTo>
                  <a:pt x="5655" y="662"/>
                </a:lnTo>
                <a:lnTo>
                  <a:pt x="7026" y="679"/>
                </a:lnTo>
                <a:lnTo>
                  <a:pt x="9264" y="791"/>
                </a:lnTo>
                <a:cubicBezTo>
                  <a:pt x="9264" y="791"/>
                  <a:pt x="10256" y="625"/>
                  <a:pt x="10044" y="647"/>
                </a:cubicBezTo>
                <a:cubicBezTo>
                  <a:pt x="9833" y="669"/>
                  <a:pt x="11017" y="658"/>
                  <a:pt x="11119" y="626"/>
                </a:cubicBezTo>
                <a:cubicBezTo>
                  <a:pt x="11222" y="595"/>
                  <a:pt x="11424" y="636"/>
                  <a:pt x="11434" y="637"/>
                </a:cubicBezTo>
                <a:cubicBezTo>
                  <a:pt x="11806" y="669"/>
                  <a:pt x="12046" y="704"/>
                  <a:pt x="12314" y="714"/>
                </a:cubicBezTo>
                <a:cubicBezTo>
                  <a:pt x="12583" y="724"/>
                  <a:pt x="13177" y="679"/>
                  <a:pt x="13520" y="697"/>
                </a:cubicBezTo>
                <a:cubicBezTo>
                  <a:pt x="13863" y="715"/>
                  <a:pt x="14381" y="637"/>
                  <a:pt x="14381" y="637"/>
                </a:cubicBezTo>
                <a:lnTo>
                  <a:pt x="14381" y="764"/>
                </a:lnTo>
                <a:cubicBezTo>
                  <a:pt x="14381" y="764"/>
                  <a:pt x="11207" y="963"/>
                  <a:pt x="11221" y="963"/>
                </a:cubicBezTo>
                <a:cubicBezTo>
                  <a:pt x="11235" y="963"/>
                  <a:pt x="7758" y="968"/>
                  <a:pt x="7770" y="968"/>
                </a:cubicBezTo>
                <a:cubicBezTo>
                  <a:pt x="7783" y="968"/>
                  <a:pt x="5431" y="909"/>
                  <a:pt x="5431" y="909"/>
                </a:cubicBezTo>
                <a:cubicBezTo>
                  <a:pt x="5431" y="909"/>
                  <a:pt x="4149" y="882"/>
                  <a:pt x="4228" y="872"/>
                </a:cubicBezTo>
                <a:cubicBezTo>
                  <a:pt x="4307" y="862"/>
                  <a:pt x="2989" y="1333"/>
                  <a:pt x="2810" y="1300"/>
                </a:cubicBezTo>
                <a:cubicBezTo>
                  <a:pt x="2631" y="1268"/>
                  <a:pt x="1893" y="1075"/>
                  <a:pt x="1867" y="1086"/>
                </a:cubicBezTo>
                <a:cubicBezTo>
                  <a:pt x="1840" y="1097"/>
                  <a:pt x="3058" y="809"/>
                  <a:pt x="2629" y="786"/>
                </a:cubicBezTo>
                <a:lnTo>
                  <a:pt x="1223" y="712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99CCFF"/>
              </a:gs>
            </a:gsLst>
            <a:lin ang="16200000" scaled="1"/>
          </a:gradFill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ru-RU">
              <a:solidFill>
                <a:srgbClr val="FFFFFF"/>
              </a:solidFill>
              <a:latin typeface="Arial" charset="0"/>
              <a:ea typeface="MS Gothic" charset="-128"/>
            </a:endParaRPr>
          </a:p>
        </p:txBody>
      </p:sp>
      <p:sp>
        <p:nvSpPr>
          <p:cNvPr id="1029" name="Freeform 5"/>
          <p:cNvSpPr>
            <a:spLocks noChangeArrowheads="1"/>
          </p:cNvSpPr>
          <p:nvPr/>
        </p:nvSpPr>
        <p:spPr bwMode="auto">
          <a:xfrm>
            <a:off x="120650" y="6016625"/>
            <a:ext cx="5227638" cy="346075"/>
          </a:xfrm>
          <a:custGeom>
            <a:avLst/>
            <a:gdLst/>
            <a:ahLst/>
            <a:cxnLst>
              <a:cxn ang="0">
                <a:pos x="0" y="961"/>
              </a:cxn>
              <a:cxn ang="0">
                <a:pos x="5341" y="762"/>
              </a:cxn>
              <a:cxn ang="0">
                <a:pos x="11582" y="650"/>
              </a:cxn>
              <a:cxn ang="0">
                <a:pos x="14519" y="480"/>
              </a:cxn>
              <a:cxn ang="0">
                <a:pos x="13192" y="282"/>
              </a:cxn>
              <a:cxn ang="0">
                <a:pos x="9662" y="338"/>
              </a:cxn>
              <a:cxn ang="0">
                <a:pos x="7742" y="0"/>
              </a:cxn>
              <a:cxn ang="0">
                <a:pos x="5483" y="282"/>
              </a:cxn>
              <a:cxn ang="0">
                <a:pos x="3224" y="395"/>
              </a:cxn>
              <a:cxn ang="0">
                <a:pos x="1680" y="15"/>
              </a:cxn>
              <a:cxn ang="0">
                <a:pos x="878" y="582"/>
              </a:cxn>
              <a:cxn ang="0">
                <a:pos x="0" y="961"/>
              </a:cxn>
            </a:cxnLst>
            <a:rect l="0" t="0" r="r" b="b"/>
            <a:pathLst>
              <a:path w="14520" h="962">
                <a:moveTo>
                  <a:pt x="0" y="961"/>
                </a:moveTo>
                <a:lnTo>
                  <a:pt x="5341" y="762"/>
                </a:lnTo>
                <a:lnTo>
                  <a:pt x="11582" y="650"/>
                </a:lnTo>
                <a:lnTo>
                  <a:pt x="14519" y="480"/>
                </a:lnTo>
                <a:lnTo>
                  <a:pt x="13192" y="282"/>
                </a:lnTo>
                <a:lnTo>
                  <a:pt x="9662" y="338"/>
                </a:lnTo>
                <a:lnTo>
                  <a:pt x="7742" y="0"/>
                </a:lnTo>
                <a:lnTo>
                  <a:pt x="5483" y="282"/>
                </a:lnTo>
                <a:lnTo>
                  <a:pt x="3224" y="395"/>
                </a:lnTo>
                <a:lnTo>
                  <a:pt x="1680" y="15"/>
                </a:lnTo>
                <a:lnTo>
                  <a:pt x="878" y="582"/>
                </a:lnTo>
                <a:lnTo>
                  <a:pt x="0" y="961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4C1900"/>
              </a:gs>
            </a:gsLst>
            <a:lin ang="5400000" scaled="1"/>
          </a:gradFill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ru-RU">
              <a:solidFill>
                <a:srgbClr val="FFFFFF"/>
              </a:solidFill>
              <a:latin typeface="Arial" charset="0"/>
              <a:ea typeface="MS Gothic" charset="-128"/>
            </a:endParaRPr>
          </a:p>
        </p:txBody>
      </p:sp>
      <p:sp>
        <p:nvSpPr>
          <p:cNvPr id="1030" name="Freeform 6"/>
          <p:cNvSpPr>
            <a:spLocks noChangeArrowheads="1"/>
          </p:cNvSpPr>
          <p:nvPr/>
        </p:nvSpPr>
        <p:spPr bwMode="auto">
          <a:xfrm>
            <a:off x="1911350" y="6157913"/>
            <a:ext cx="2051050" cy="212725"/>
          </a:xfrm>
          <a:custGeom>
            <a:avLst/>
            <a:gdLst/>
            <a:ahLst/>
            <a:cxnLst>
              <a:cxn ang="0">
                <a:pos x="0" y="588"/>
              </a:cxn>
              <a:cxn ang="0">
                <a:pos x="982" y="552"/>
              </a:cxn>
              <a:cxn ang="0">
                <a:pos x="4186" y="494"/>
              </a:cxn>
              <a:cxn ang="0">
                <a:pos x="5695" y="407"/>
              </a:cxn>
              <a:cxn ang="0">
                <a:pos x="5014" y="320"/>
              </a:cxn>
              <a:cxn ang="0">
                <a:pos x="3147" y="39"/>
              </a:cxn>
              <a:cxn ang="0">
                <a:pos x="2298" y="516"/>
              </a:cxn>
              <a:cxn ang="0">
                <a:pos x="1143" y="0"/>
              </a:cxn>
              <a:cxn ang="0">
                <a:pos x="210" y="308"/>
              </a:cxn>
              <a:cxn ang="0">
                <a:pos x="0" y="588"/>
              </a:cxn>
            </a:cxnLst>
            <a:rect l="0" t="0" r="r" b="b"/>
            <a:pathLst>
              <a:path w="5696" h="589">
                <a:moveTo>
                  <a:pt x="0" y="588"/>
                </a:moveTo>
                <a:lnTo>
                  <a:pt x="982" y="552"/>
                </a:lnTo>
                <a:lnTo>
                  <a:pt x="4186" y="494"/>
                </a:lnTo>
                <a:lnTo>
                  <a:pt x="5695" y="407"/>
                </a:lnTo>
                <a:lnTo>
                  <a:pt x="5014" y="320"/>
                </a:lnTo>
                <a:lnTo>
                  <a:pt x="3147" y="39"/>
                </a:lnTo>
                <a:lnTo>
                  <a:pt x="2298" y="516"/>
                </a:lnTo>
                <a:lnTo>
                  <a:pt x="1143" y="0"/>
                </a:lnTo>
                <a:lnTo>
                  <a:pt x="210" y="308"/>
                </a:lnTo>
                <a:lnTo>
                  <a:pt x="0" y="588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4C1900"/>
              </a:gs>
            </a:gsLst>
            <a:lin ang="5400000" scaled="1"/>
          </a:gradFill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ru-RU">
              <a:solidFill>
                <a:srgbClr val="FFFFFF"/>
              </a:solidFill>
              <a:latin typeface="Arial" charset="0"/>
              <a:ea typeface="MS Gothic" charset="-128"/>
            </a:endParaRPr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0" y="6059488"/>
            <a:ext cx="5346700" cy="650875"/>
          </a:xfrm>
          <a:custGeom>
            <a:avLst/>
            <a:gdLst/>
            <a:ahLst/>
            <a:cxnLst>
              <a:cxn ang="0">
                <a:pos x="0" y="1313"/>
              </a:cxn>
              <a:cxn ang="0">
                <a:pos x="9742" y="1438"/>
              </a:cxn>
              <a:cxn ang="0">
                <a:pos x="13412" y="1664"/>
              </a:cxn>
              <a:cxn ang="0">
                <a:pos x="14853" y="1805"/>
              </a:cxn>
              <a:cxn ang="0">
                <a:pos x="13695" y="1382"/>
              </a:cxn>
              <a:cxn ang="0">
                <a:pos x="11210" y="902"/>
              </a:cxn>
              <a:cxn ang="0">
                <a:pos x="6692" y="676"/>
              </a:cxn>
              <a:cxn ang="0">
                <a:pos x="4320" y="0"/>
              </a:cxn>
              <a:cxn ang="0">
                <a:pos x="2259" y="704"/>
              </a:cxn>
              <a:cxn ang="0">
                <a:pos x="0" y="1178"/>
              </a:cxn>
              <a:cxn ang="0">
                <a:pos x="0" y="1313"/>
              </a:cxn>
            </a:cxnLst>
            <a:rect l="0" t="0" r="r" b="b"/>
            <a:pathLst>
              <a:path w="14854" h="1806">
                <a:moveTo>
                  <a:pt x="0" y="1313"/>
                </a:moveTo>
                <a:lnTo>
                  <a:pt x="9742" y="1438"/>
                </a:lnTo>
                <a:lnTo>
                  <a:pt x="13412" y="1664"/>
                </a:lnTo>
                <a:lnTo>
                  <a:pt x="14853" y="1805"/>
                </a:lnTo>
                <a:lnTo>
                  <a:pt x="13695" y="1382"/>
                </a:lnTo>
                <a:lnTo>
                  <a:pt x="11210" y="902"/>
                </a:lnTo>
                <a:lnTo>
                  <a:pt x="6692" y="676"/>
                </a:lnTo>
                <a:lnTo>
                  <a:pt x="4320" y="0"/>
                </a:lnTo>
                <a:lnTo>
                  <a:pt x="2259" y="704"/>
                </a:lnTo>
                <a:lnTo>
                  <a:pt x="0" y="1178"/>
                </a:lnTo>
                <a:lnTo>
                  <a:pt x="0" y="1313"/>
                </a:lnTo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4C1900"/>
              </a:gs>
            </a:gsLst>
            <a:lin ang="5400000" scaled="1"/>
          </a:gradFill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ru-RU">
              <a:solidFill>
                <a:srgbClr val="FFFFFF"/>
              </a:solidFill>
              <a:latin typeface="Arial" charset="0"/>
              <a:ea typeface="MS Gothic" charset="-128"/>
            </a:endParaRPr>
          </a:p>
        </p:txBody>
      </p:sp>
      <p:sp>
        <p:nvSpPr>
          <p:cNvPr id="205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231775"/>
            <a:ext cx="7807325" cy="103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447800"/>
            <a:ext cx="7807325" cy="463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164773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1536700" indent="-2159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1993900" indent="-2159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2451100" indent="-2159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2908300" indent="-2159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95288" indent="-323850" algn="l" defTabSz="449263" rtl="0" eaLnBrk="0" fontAlgn="base" hangingPunct="0">
        <a:spcBef>
          <a:spcPct val="0"/>
        </a:spcBef>
        <a:spcAft>
          <a:spcPts val="1425"/>
        </a:spcAft>
        <a:buClr>
          <a:srgbClr val="000000"/>
        </a:buClr>
        <a:buSzPct val="107000"/>
        <a:buFont typeface="StarSymbol" charset="0"/>
        <a:buBlip>
          <a:blip r:embed="rId16"/>
        </a:buBlip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90575" indent="-287338" algn="l" defTabSz="449263" rtl="0" eaLnBrk="0" fontAlgn="base" hangingPunct="0">
        <a:spcBef>
          <a:spcPct val="0"/>
        </a:spcBef>
        <a:spcAft>
          <a:spcPts val="1138"/>
        </a:spcAft>
        <a:buClr>
          <a:srgbClr val="000000"/>
        </a:buClr>
        <a:buSzPct val="124000"/>
        <a:buFont typeface="StarSymbol" charset="0"/>
        <a:buBlip>
          <a:blip r:embed="rId17"/>
        </a:buBlip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295400" indent="-215900" algn="l" defTabSz="449263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126000"/>
        <a:buFont typeface="StarSymbol" charset="0"/>
        <a:buBlip>
          <a:blip r:embed="rId16"/>
        </a:buBlip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727200" indent="-215900" algn="l" defTabSz="449263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92000"/>
        <a:buFont typeface="StarSymbol" charset="0"/>
        <a:buBlip>
          <a:blip r:embed="rId18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159000" indent="-215900" algn="l" defTabSz="449263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112000"/>
        <a:buFont typeface="StarSymbol" charset="0"/>
        <a:buBlip>
          <a:blip r:embed="rId19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616200" indent="-215900" algn="l" defTabSz="449263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112000"/>
        <a:buFont typeface="StarSymbol" charset="0"/>
        <a:buBlip>
          <a:blip r:embed="rId19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3073400" indent="-215900" algn="l" defTabSz="449263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112000"/>
        <a:buFont typeface="StarSymbol" charset="0"/>
        <a:buBlip>
          <a:blip r:embed="rId19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530600" indent="-215900" algn="l" defTabSz="449263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112000"/>
        <a:buFont typeface="StarSymbol" charset="0"/>
        <a:buBlip>
          <a:blip r:embed="rId19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987800" indent="-215900" algn="l" defTabSz="449263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112000"/>
        <a:buFont typeface="StarSymbol" charset="0"/>
        <a:buBlip>
          <a:blip r:embed="rId19"/>
        </a:buBlip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06.06.2023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34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Невротические расстройства у детей.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Зотов А.Г врач психоневролог,</a:t>
            </a:r>
          </a:p>
          <a:p>
            <a:r>
              <a:rPr lang="ru-RU" dirty="0" smtClean="0"/>
              <a:t>Центр Милосердие</a:t>
            </a:r>
          </a:p>
          <a:p>
            <a:r>
              <a:rPr lang="ru-RU" dirty="0" smtClean="0"/>
              <a:t>г. Барнаул 02.06.2023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746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105156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Классификация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268760"/>
            <a:ext cx="8183880" cy="5268072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2E2E2E"/>
                </a:solidFill>
                <a:latin typeface="Georgia"/>
              </a:rPr>
              <a:t>общие неврозы (психоневрозы), характеризующиеся преобладанием общеневротических психических и вегетативных расстройств, и системные неврозы. В </a:t>
            </a:r>
            <a:r>
              <a:rPr lang="ru-RU" dirty="0" smtClean="0">
                <a:solidFill>
                  <a:srgbClr val="2E2E2E"/>
                </a:solidFill>
                <a:latin typeface="Georgia"/>
              </a:rPr>
              <a:t>эту подгруппу</a:t>
            </a:r>
            <a:r>
              <a:rPr lang="ru-RU" dirty="0">
                <a:solidFill>
                  <a:srgbClr val="2E2E2E"/>
                </a:solidFill>
                <a:latin typeface="Georgia"/>
              </a:rPr>
              <a:t>, исходя из ведущего психопатологического синдрома, включены </a:t>
            </a:r>
            <a:r>
              <a:rPr lang="ru-RU" b="1" dirty="0">
                <a:solidFill>
                  <a:srgbClr val="2E2E2E"/>
                </a:solidFill>
                <a:latin typeface="Georgia"/>
              </a:rPr>
              <a:t>неврозы страха, истерический невроз, невроз навязчивых состояний, депрессивный невроз, неврастения и ипохондрический невроз. 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251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052736"/>
            <a:ext cx="8183880" cy="4984414"/>
          </a:xfrm>
        </p:spPr>
        <p:txBody>
          <a:bodyPr>
            <a:normAutofit fontScale="90000"/>
          </a:bodyPr>
          <a:lstStyle/>
          <a:p>
            <a:pPr algn="just"/>
            <a:r>
              <a:rPr lang="ru-RU" b="0" dirty="0">
                <a:solidFill>
                  <a:srgbClr val="2E2E2E"/>
                </a:solidFill>
                <a:effectLst/>
                <a:latin typeface="Georgia"/>
              </a:rPr>
              <a:t>Подгруппа системных неврозов объединяет невротические тики, невротическое заикание, невротический расстройства сна, невротическое отсутствие аппетита, невротический </a:t>
            </a:r>
            <a:r>
              <a:rPr lang="ru-RU" b="0" dirty="0" err="1">
                <a:solidFill>
                  <a:srgbClr val="2E2E2E"/>
                </a:solidFill>
                <a:effectLst/>
                <a:latin typeface="Georgia"/>
              </a:rPr>
              <a:t>энурез</a:t>
            </a:r>
            <a:r>
              <a:rPr lang="ru-RU" b="0" dirty="0">
                <a:solidFill>
                  <a:srgbClr val="2E2E2E"/>
                </a:solidFill>
                <a:effectLst/>
                <a:latin typeface="Georgia"/>
              </a:rPr>
              <a:t> и </a:t>
            </a:r>
            <a:r>
              <a:rPr lang="ru-RU" b="0" dirty="0" err="1">
                <a:solidFill>
                  <a:srgbClr val="2E2E2E"/>
                </a:solidFill>
                <a:effectLst/>
                <a:latin typeface="Georgia"/>
              </a:rPr>
              <a:t>энкопрез</a:t>
            </a:r>
            <a:r>
              <a:rPr lang="ru-RU" b="0" dirty="0">
                <a:solidFill>
                  <a:srgbClr val="2E2E2E"/>
                </a:solidFill>
                <a:effectLst/>
                <a:latin typeface="Georgia"/>
              </a:rPr>
              <a:t>, а также патологические привычные действия детского возраста (сосание пальцев, </a:t>
            </a:r>
            <a:r>
              <a:rPr lang="ru-RU" b="0" dirty="0" err="1">
                <a:solidFill>
                  <a:srgbClr val="2E2E2E"/>
                </a:solidFill>
                <a:effectLst/>
                <a:latin typeface="Georgia"/>
              </a:rPr>
              <a:t>кусание</a:t>
            </a:r>
            <a:r>
              <a:rPr lang="ru-RU" b="0" dirty="0">
                <a:solidFill>
                  <a:srgbClr val="2E2E2E"/>
                </a:solidFill>
                <a:effectLst/>
                <a:latin typeface="Georgia"/>
              </a:rPr>
              <a:t> ногтей, </a:t>
            </a:r>
            <a:r>
              <a:rPr lang="ru-RU" b="0" dirty="0" err="1">
                <a:solidFill>
                  <a:srgbClr val="2E2E2E"/>
                </a:solidFill>
                <a:effectLst/>
                <a:latin typeface="Georgia"/>
              </a:rPr>
              <a:t>яктацию</a:t>
            </a:r>
            <a:r>
              <a:rPr lang="ru-RU" b="0" dirty="0">
                <a:solidFill>
                  <a:srgbClr val="2E2E2E"/>
                </a:solidFill>
                <a:effectLst/>
                <a:latin typeface="Georgia"/>
              </a:rPr>
              <a:t>, мастурбацию, </a:t>
            </a:r>
            <a:r>
              <a:rPr lang="ru-RU" b="0" dirty="0" err="1">
                <a:solidFill>
                  <a:srgbClr val="2E2E2E"/>
                </a:solidFill>
                <a:effectLst/>
                <a:latin typeface="Georgia"/>
              </a:rPr>
              <a:t>трихотилломанию</a:t>
            </a:r>
            <a:r>
              <a:rPr lang="ru-RU" b="0" dirty="0">
                <a:solidFill>
                  <a:srgbClr val="2E2E2E"/>
                </a:solidFill>
                <a:effectLst/>
                <a:latin typeface="Georgia"/>
              </a:rPr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13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cf.ppt-online.org/files1/slide/a/aN2UjIQcwgGyFPuJ7804dVovASLiOte51xKCZ6/slide-1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cf.ppt-online.org/files1/slide/a/aN2UjIQcwgGyFPuJ7804dVovASLiOte51xKCZ6/slide-1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C:\Users\Samsung\Desktop\slide-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8929717" cy="62865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Samsung\Desktop\slide-3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858280" cy="7215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Users\Samsung\Desktop\slide-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501122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Классификация аномальных ситуаций (МКБ-10)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484784"/>
            <a:ext cx="8183880" cy="4824536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/>
              <a:t>1.Аномальные отношения в семье.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u="sng" dirty="0" smtClean="0"/>
              <a:t>2.Психическое   расстройство, отклонения или нетрудоспособность в группе первичной поддержки.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u="sng" dirty="0" smtClean="0"/>
              <a:t>3.Неадекватное или искаженное общение в семье.(</a:t>
            </a:r>
            <a:r>
              <a:rPr lang="ru-RU" sz="2100" u="sng" dirty="0" smtClean="0"/>
              <a:t>бесплодные споры, утаивание информации, отказ от разрешения конфликтов, </a:t>
            </a:r>
            <a:r>
              <a:rPr lang="ru-RU" sz="2100" u="sng" dirty="0" err="1" smtClean="0"/>
              <a:t>противоречивающие</a:t>
            </a:r>
            <a:r>
              <a:rPr lang="ru-RU" sz="2100" u="sng" dirty="0" smtClean="0"/>
              <a:t> высказывания)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/>
              <a:t>4.Аномальные  качества  воспитания.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u="sng" dirty="0" smtClean="0"/>
              <a:t>5.Аномалии ближайшего окружения.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u="sng" dirty="0" smtClean="0"/>
              <a:t>6.Неблагоприятные события жизни.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u="sng" dirty="0" smtClean="0"/>
              <a:t>7.Социальные стрессовые события.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/>
              <a:t>8.Хронический межличностный стресс связанный  с учебой.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9.Стрессовые события обусловленные дисфункцией у ребенка.(</a:t>
            </a:r>
            <a:r>
              <a:rPr lang="ru-RU" sz="2100" dirty="0" smtClean="0"/>
              <a:t>воспитание в </a:t>
            </a:r>
            <a:r>
              <a:rPr lang="ru-RU" sz="2100" dirty="0" err="1" smtClean="0"/>
              <a:t>учреждении,изъятие</a:t>
            </a:r>
            <a:r>
              <a:rPr lang="ru-RU" sz="2100" dirty="0" smtClean="0"/>
              <a:t> из семьи и </a:t>
            </a:r>
            <a:r>
              <a:rPr lang="ru-RU" sz="2100" dirty="0" err="1" smtClean="0"/>
              <a:t>др</a:t>
            </a:r>
            <a:r>
              <a:rPr lang="ru-RU" sz="21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13372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 lIns="90000" tIns="46800" rIns="90000" bIns="46800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GB" sz="1600" b="1" i="1" smtClean="0"/>
              <a:t>Виды привязанности  (проба Айнворта.)</a:t>
            </a:r>
            <a:r>
              <a:rPr lang="ar-SA" sz="1600" b="1" i="1" smtClean="0">
                <a:cs typeface="Arial" charset="0"/>
              </a:rPr>
              <a:t>‏</a:t>
            </a:r>
            <a:endParaRPr lang="en-GB" sz="1600" b="1" i="1" smtClean="0"/>
          </a:p>
        </p:txBody>
      </p:sp>
      <p:grpSp>
        <p:nvGrpSpPr>
          <p:cNvPr id="8195" name="Group 2"/>
          <p:cNvGrpSpPr>
            <a:grpSpLocks/>
          </p:cNvGrpSpPr>
          <p:nvPr/>
        </p:nvGrpSpPr>
        <p:grpSpPr bwMode="auto">
          <a:xfrm>
            <a:off x="0" y="646113"/>
            <a:ext cx="9145588" cy="6215062"/>
            <a:chOff x="0" y="528"/>
            <a:chExt cx="5761" cy="3915"/>
          </a:xfrm>
        </p:grpSpPr>
        <p:sp>
          <p:nvSpPr>
            <p:cNvPr id="8196" name="Rectangle 3"/>
            <p:cNvSpPr>
              <a:spLocks noChangeArrowheads="1"/>
            </p:cNvSpPr>
            <p:nvPr/>
          </p:nvSpPr>
          <p:spPr bwMode="auto">
            <a:xfrm>
              <a:off x="4855" y="3861"/>
              <a:ext cx="905" cy="5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>
              <a:off x="3703" y="3861"/>
              <a:ext cx="1152" cy="5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Сбивающие с толку сигналы или неадекватные реакции на младенца</a:t>
              </a:r>
              <a:r>
                <a:rPr lang="en-GB" sz="11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2797" y="3861"/>
              <a:ext cx="906" cy="5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Непредсказуемость: реагирование исходя из собственных потребностей или актуальных на данный момент чувств</a:t>
              </a:r>
              <a:r>
                <a:rPr lang="en-GB" sz="10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1728" y="3861"/>
              <a:ext cx="1069" cy="5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Сдержанность (холодность) в сочетании с гневом или раздражением</a:t>
              </a:r>
              <a:r>
                <a:rPr lang="en-GB" sz="800" b="1" baseline="-30000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;</a:t>
              </a: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 возникающими во время близости</a:t>
              </a:r>
              <a:r>
                <a:rPr lang="en-GB" sz="10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905" y="3861"/>
              <a:ext cx="823" cy="5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Сенситивная: быстрая, адекватная, теплая реакция на потребности младенца</a:t>
              </a:r>
              <a:r>
                <a:rPr lang="en-GB" sz="10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01" name="Rectangle 8"/>
            <p:cNvSpPr>
              <a:spLocks noChangeArrowheads="1"/>
            </p:cNvSpPr>
            <p:nvPr/>
          </p:nvSpPr>
          <p:spPr bwMode="auto">
            <a:xfrm>
              <a:off x="0" y="3861"/>
              <a:ext cx="905" cy="5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Б. Характер заботы</a:t>
              </a:r>
              <a:r>
                <a:rPr lang="en-GB" sz="11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02" name="Rectangle 9"/>
            <p:cNvSpPr>
              <a:spLocks noChangeArrowheads="1"/>
            </p:cNvSpPr>
            <p:nvPr/>
          </p:nvSpPr>
          <p:spPr bwMode="auto">
            <a:xfrm>
              <a:off x="3703" y="3373"/>
              <a:ext cx="1152" cy="4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Отсутствие единой </a:t>
              </a:r>
            </a:p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стратегии того, как вести себя с заботящимся человеком</a:t>
              </a:r>
              <a:r>
                <a:rPr lang="en-GB" sz="10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03" name="Rectangle 10"/>
            <p:cNvSpPr>
              <a:spLocks noChangeArrowheads="1"/>
            </p:cNvSpPr>
            <p:nvPr/>
          </p:nvSpPr>
          <p:spPr bwMode="auto">
            <a:xfrm>
              <a:off x="2797" y="3373"/>
              <a:ext cx="906" cy="4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Сосредоточен </a:t>
              </a:r>
              <a:r>
                <a:rPr lang="ru-RU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    </a:t>
              </a: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на заботящемся </a:t>
              </a:r>
              <a:r>
                <a:rPr lang="ru-RU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   </a:t>
              </a: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человеке</a:t>
              </a:r>
              <a:r>
                <a:rPr lang="en-GB" sz="10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04" name="Rectangle 11"/>
            <p:cNvSpPr>
              <a:spLocks noChangeArrowheads="1"/>
            </p:cNvSpPr>
            <p:nvPr/>
          </p:nvSpPr>
          <p:spPr bwMode="auto">
            <a:xfrm>
              <a:off x="1728" y="3373"/>
              <a:ext cx="1069" cy="4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Проявляет </a:t>
              </a:r>
            </a:p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преждевременную</a:t>
              </a:r>
            </a:p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независимость</a:t>
              </a:r>
              <a:r>
                <a:rPr lang="en-GB" sz="10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05" name="Rectangle 12"/>
            <p:cNvSpPr>
              <a:spLocks noChangeArrowheads="1"/>
            </p:cNvSpPr>
            <p:nvPr/>
          </p:nvSpPr>
          <p:spPr bwMode="auto">
            <a:xfrm>
              <a:off x="905" y="3373"/>
              <a:ext cx="823" cy="4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Чувствует себя в безопасности, проявляет доверие, свободно выражает эмоции</a:t>
              </a:r>
              <a:r>
                <a:rPr lang="en-GB" sz="10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06" name="Rectangle 13"/>
            <p:cNvSpPr>
              <a:spLocks noChangeArrowheads="1"/>
            </p:cNvSpPr>
            <p:nvPr/>
          </p:nvSpPr>
          <p:spPr bwMode="auto">
            <a:xfrm>
              <a:off x="0" y="3373"/>
              <a:ext cx="905" cy="48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4. Основные харак</a:t>
              </a:r>
              <a:r>
                <a:rPr lang="ru-RU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т</a:t>
              </a: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еристики</a:t>
              </a:r>
              <a:r>
                <a:rPr lang="en-GB" sz="11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07" name="Rectangle 14"/>
            <p:cNvSpPr>
              <a:spLocks noChangeArrowheads="1"/>
            </p:cNvSpPr>
            <p:nvPr/>
          </p:nvSpPr>
          <p:spPr bwMode="auto">
            <a:xfrm>
              <a:off x="3703" y="2948"/>
              <a:ext cx="1152" cy="4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08" name="Rectangle 15"/>
            <p:cNvSpPr>
              <a:spLocks noChangeArrowheads="1"/>
            </p:cNvSpPr>
            <p:nvPr/>
          </p:nvSpPr>
          <p:spPr bwMode="auto">
            <a:xfrm>
              <a:off x="2797" y="2948"/>
              <a:ext cx="906" cy="4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Ограниченная исследовательская активность</a:t>
              </a:r>
              <a:r>
                <a:rPr lang="en-GB" sz="10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09" name="Rectangle 16"/>
            <p:cNvSpPr>
              <a:spLocks noChangeArrowheads="1"/>
            </p:cNvSpPr>
            <p:nvPr/>
          </p:nvSpPr>
          <p:spPr bwMode="auto">
            <a:xfrm>
              <a:off x="1728" y="2948"/>
              <a:ext cx="1069" cy="4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Поглощен исследовательской активностью до исключения контактов с другими людьми</a:t>
              </a:r>
              <a:r>
                <a:rPr lang="en-GB" sz="10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10" name="Rectangle 17"/>
            <p:cNvSpPr>
              <a:spLocks noChangeArrowheads="1"/>
            </p:cNvSpPr>
            <p:nvPr/>
          </p:nvSpPr>
          <p:spPr bwMode="auto">
            <a:xfrm>
              <a:off x="905" y="2948"/>
              <a:ext cx="823" cy="4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Свободно </a:t>
              </a:r>
            </a:p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исследует окружающую среду</a:t>
              </a:r>
              <a:r>
                <a:rPr lang="en-GB" sz="10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11" name="Rectangle 18"/>
            <p:cNvSpPr>
              <a:spLocks noChangeArrowheads="1"/>
            </p:cNvSpPr>
            <p:nvPr/>
          </p:nvSpPr>
          <p:spPr bwMode="auto">
            <a:xfrm>
              <a:off x="0" y="2948"/>
              <a:ext cx="905" cy="4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3. Исследование</a:t>
              </a:r>
              <a:r>
                <a:rPr lang="en-GB" sz="11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12" name="Rectangle 19"/>
            <p:cNvSpPr>
              <a:spLocks noChangeArrowheads="1"/>
            </p:cNvSpPr>
            <p:nvPr/>
          </p:nvSpPr>
          <p:spPr bwMode="auto">
            <a:xfrm>
              <a:off x="3703" y="2218"/>
              <a:ext cx="1152" cy="7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13" name="Rectangle 20"/>
            <p:cNvSpPr>
              <a:spLocks noChangeArrowheads="1"/>
            </p:cNvSpPr>
            <p:nvPr/>
          </p:nvSpPr>
          <p:spPr bwMode="auto">
            <a:xfrm>
              <a:off x="2797" y="2218"/>
              <a:ext cx="906" cy="7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indent="1588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Сопротивляется близости или демонстрирует амбивалентное поведение, </a:t>
              </a:r>
            </a:p>
            <a:p>
              <a:pPr indent="1588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требуя близости, но в то же время отталкивая от себя </a:t>
              </a:r>
            </a:p>
            <a:p>
              <a:pPr indent="1588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заботящегося человека</a:t>
              </a:r>
              <a:r>
                <a:rPr lang="en-GB" sz="10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14" name="Rectangle 21"/>
            <p:cNvSpPr>
              <a:spLocks noChangeArrowheads="1"/>
            </p:cNvSpPr>
            <p:nvPr/>
          </p:nvSpPr>
          <p:spPr bwMode="auto">
            <a:xfrm>
              <a:off x="1728" y="2218"/>
              <a:ext cx="1069" cy="7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Игнорирует или </a:t>
              </a:r>
              <a:r>
                <a:rPr lang="ru-RU" sz="10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    </a:t>
              </a:r>
              <a:r>
                <a:rPr lang="en-GB" sz="10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избегает заботящегося </a:t>
              </a:r>
              <a:r>
                <a:rPr lang="ru-RU" sz="10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   </a:t>
              </a:r>
              <a:r>
                <a:rPr lang="en-GB" sz="10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человека</a:t>
              </a:r>
              <a:r>
                <a:rPr lang="en-GB" sz="10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15" name="Rectangle 22"/>
            <p:cNvSpPr>
              <a:spLocks noChangeArrowheads="1"/>
            </p:cNvSpPr>
            <p:nvPr/>
          </p:nvSpPr>
          <p:spPr bwMode="auto">
            <a:xfrm>
              <a:off x="905" y="2218"/>
              <a:ext cx="823" cy="7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indent="1588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Радостно</a:t>
              </a:r>
            </a:p>
            <a:p>
              <a:pPr indent="1588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 приветствует заботящегося или легко поддается его утешению, </a:t>
              </a:r>
              <a:endParaRPr lang="ru-RU" sz="8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indent="1588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если был обеспокоен</a:t>
              </a:r>
              <a:r>
                <a:rPr lang="en-GB" sz="10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16" name="Rectangle 23"/>
            <p:cNvSpPr>
              <a:spLocks noChangeArrowheads="1"/>
            </p:cNvSpPr>
            <p:nvPr/>
          </p:nvSpPr>
          <p:spPr bwMode="auto">
            <a:xfrm>
              <a:off x="0" y="2218"/>
              <a:ext cx="905" cy="7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2. Воссоединение</a:t>
              </a:r>
              <a:r>
                <a:rPr lang="en-GB" sz="11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17" name="Rectangle 24"/>
            <p:cNvSpPr>
              <a:spLocks noChangeArrowheads="1"/>
            </p:cNvSpPr>
            <p:nvPr/>
          </p:nvSpPr>
          <p:spPr bwMode="auto">
            <a:xfrm>
              <a:off x="3703" y="1579"/>
              <a:ext cx="1152" cy="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18" name="Rectangle 25"/>
            <p:cNvSpPr>
              <a:spLocks noChangeArrowheads="1"/>
            </p:cNvSpPr>
            <p:nvPr/>
          </p:nvSpPr>
          <p:spPr bwMode="auto">
            <a:xfrm>
              <a:off x="2797" y="1579"/>
              <a:ext cx="906" cy="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Сильно огорчается</a:t>
              </a:r>
              <a:r>
                <a:rPr lang="en-GB" sz="10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5147" name="Rectangle 26"/>
            <p:cNvSpPr>
              <a:spLocks noChangeArrowheads="1"/>
            </p:cNvSpPr>
            <p:nvPr/>
          </p:nvSpPr>
          <p:spPr bwMode="auto">
            <a:xfrm>
              <a:off x="1728" y="1579"/>
              <a:ext cx="1069" cy="638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 sz="1050" b="1" dirty="0" err="1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6" charset="0"/>
                </a:rPr>
                <a:t>Редко</a:t>
              </a:r>
              <a:r>
                <a:rPr lang="en-GB" sz="1050" b="1" dirty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6" charset="0"/>
                </a:rPr>
                <a:t> </a:t>
              </a:r>
              <a:r>
                <a:rPr lang="en-GB" sz="1050" b="1" dirty="0" err="1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6" charset="0"/>
                </a:rPr>
                <a:t>проявляет</a:t>
              </a:r>
              <a:r>
                <a:rPr lang="ru-RU" sz="1050" b="1" dirty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6" charset="0"/>
                </a:rPr>
                <a:t> </a:t>
              </a:r>
              <a:r>
                <a:rPr lang="en-GB" sz="1050" b="1" dirty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6" charset="0"/>
                </a:rPr>
                <a:t> </a:t>
              </a:r>
              <a:r>
                <a:rPr lang="en-GB" sz="1050" b="1" dirty="0" err="1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6" charset="0"/>
                </a:rPr>
                <a:t>признаки</a:t>
              </a:r>
              <a:r>
                <a:rPr lang="en-GB" sz="1050" b="1" dirty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6" charset="0"/>
                </a:rPr>
                <a:t> </a:t>
              </a:r>
              <a:r>
                <a:rPr lang="en-GB" sz="1050" b="1" dirty="0" err="1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6" charset="0"/>
                </a:rPr>
                <a:t>дистресса</a:t>
              </a:r>
              <a:r>
                <a:rPr lang="en-GB" sz="1050" b="1" dirty="0">
                  <a:solidFill>
                    <a:srgbClr val="000000"/>
                  </a:solidFill>
                  <a:ea typeface="MS Gothic" charset="-128"/>
                  <a:cs typeface="Times New Roman" pitchFamily="16" charset="0"/>
                </a:rPr>
                <a:t> </a:t>
              </a:r>
            </a:p>
          </p:txBody>
        </p:sp>
        <p:sp>
          <p:nvSpPr>
            <p:cNvPr id="8220" name="Rectangle 27"/>
            <p:cNvSpPr>
              <a:spLocks noChangeArrowheads="1"/>
            </p:cNvSpPr>
            <p:nvPr/>
          </p:nvSpPr>
          <p:spPr bwMode="auto">
            <a:xfrm>
              <a:off x="905" y="1579"/>
              <a:ext cx="823" cy="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Может </a:t>
              </a:r>
            </a:p>
            <a:p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8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испытывать, а может и не испытывать беспокойство; ограничивает исследовательскую активность</a:t>
              </a:r>
              <a:r>
                <a:rPr lang="en-GB" sz="8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21" name="Rectangle 28"/>
            <p:cNvSpPr>
              <a:spLocks noChangeArrowheads="1"/>
            </p:cNvSpPr>
            <p:nvPr/>
          </p:nvSpPr>
          <p:spPr bwMode="auto">
            <a:xfrm>
              <a:off x="0" y="1579"/>
              <a:ext cx="905" cy="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1 . Разлучение (отделение)</a:t>
              </a:r>
              <a:r>
                <a:rPr lang="en-GB" sz="11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22" name="Rectangle 29"/>
            <p:cNvSpPr>
              <a:spLocks noChangeArrowheads="1"/>
            </p:cNvSpPr>
            <p:nvPr/>
          </p:nvSpPr>
          <p:spPr bwMode="auto">
            <a:xfrm>
              <a:off x="4855" y="866"/>
              <a:ext cx="905" cy="29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indent="1588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indent="1588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indent="1588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indent="1588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indent="1588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indent="1588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indent="1588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indent="1588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Имеет место </a:t>
              </a:r>
            </a:p>
            <a:p>
              <a:pPr indent="1588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инверсия ролей, когда ребенок берет на себя роль заботящегося о нем человека; это происходит либо в негативной форме предъявления деспотических требований,</a:t>
              </a: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indent="1588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 либо в позитивной форме проявления преувеличенной озабоченности</a:t>
              </a:r>
              <a:r>
                <a:rPr lang="en-GB" sz="11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23" name="Rectangle 30"/>
            <p:cNvSpPr>
              <a:spLocks noChangeArrowheads="1"/>
            </p:cNvSpPr>
            <p:nvPr/>
          </p:nvSpPr>
          <p:spPr bwMode="auto">
            <a:xfrm>
              <a:off x="3703" y="866"/>
              <a:ext cx="1152" cy="7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Непоследовательное и странное поведение; например, демонстрирует изумление, боязливость </a:t>
              </a:r>
              <a:endParaRPr lang="ru-RU" sz="1100" b="1" smtClean="0">
                <a:solidFill>
                  <a:srgbClr val="000000"/>
                </a:solidFill>
                <a:latin typeface="Arial" charset="0"/>
                <a:ea typeface="MS Gothic" charset="-128"/>
                <a:cs typeface="Times New Roman" pitchFamily="18" charset="0"/>
              </a:endParaRPr>
            </a:p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В</a:t>
              </a: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едет себя в странной или противоречивой манере</a:t>
              </a:r>
              <a:r>
                <a:rPr lang="en-GB" sz="11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24" name="Rectangle 31"/>
            <p:cNvSpPr>
              <a:spLocks noChangeArrowheads="1"/>
            </p:cNvSpPr>
            <p:nvPr/>
          </p:nvSpPr>
          <p:spPr bwMode="auto">
            <a:xfrm>
              <a:off x="2797" y="866"/>
              <a:ext cx="906" cy="7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25" name="Rectangle 32"/>
            <p:cNvSpPr>
              <a:spLocks noChangeArrowheads="1"/>
            </p:cNvSpPr>
            <p:nvPr/>
          </p:nvSpPr>
          <p:spPr bwMode="auto">
            <a:xfrm>
              <a:off x="1728" y="866"/>
              <a:ext cx="1069" cy="7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r>
                <a:rPr lang="ru-RU" smtClean="0">
                  <a:solidFill>
                    <a:srgbClr val="FFFFFF"/>
                  </a:solidFill>
                  <a:latin typeface="Arial" charset="0"/>
                  <a:ea typeface="MS Gothic" charset="-128"/>
                </a:rPr>
                <a:t>Уууусловно-уу</a:t>
              </a:r>
            </a:p>
          </p:txBody>
        </p:sp>
        <p:sp>
          <p:nvSpPr>
            <p:cNvPr id="8226" name="Rectangle 33"/>
            <p:cNvSpPr>
              <a:spLocks noChangeArrowheads="1"/>
            </p:cNvSpPr>
            <p:nvPr/>
          </p:nvSpPr>
          <p:spPr bwMode="auto">
            <a:xfrm>
              <a:off x="905" y="866"/>
              <a:ext cx="823" cy="7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27" name="Rectangle 34"/>
            <p:cNvSpPr>
              <a:spLocks noChangeArrowheads="1"/>
            </p:cNvSpPr>
            <p:nvPr/>
          </p:nvSpPr>
          <p:spPr bwMode="auto">
            <a:xfrm>
              <a:off x="0" y="866"/>
              <a:ext cx="905" cy="7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А. «Незнакомая ситуация»</a:t>
              </a:r>
              <a:r>
                <a:rPr lang="en-GB" sz="11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28" name="Rectangle 35"/>
            <p:cNvSpPr>
              <a:spLocks noChangeArrowheads="1"/>
            </p:cNvSpPr>
            <p:nvPr/>
          </p:nvSpPr>
          <p:spPr bwMode="auto">
            <a:xfrm>
              <a:off x="4855" y="528"/>
              <a:ext cx="905" cy="3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 Контролирующее поведение*</a:t>
              </a:r>
              <a:r>
                <a:rPr lang="en-GB" sz="11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29" name="Rectangle 36"/>
            <p:cNvSpPr>
              <a:spLocks noChangeArrowheads="1"/>
            </p:cNvSpPr>
            <p:nvPr/>
          </p:nvSpPr>
          <p:spPr bwMode="auto">
            <a:xfrm>
              <a:off x="3703" y="528"/>
              <a:ext cx="1152" cy="3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 </a:t>
              </a: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Дезорганизованная/ дезориентированная привязанность*</a:t>
              </a:r>
              <a:r>
                <a:rPr lang="en-GB" sz="11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30" name="Rectangle 37"/>
            <p:cNvSpPr>
              <a:spLocks noChangeArrowheads="1"/>
            </p:cNvSpPr>
            <p:nvPr/>
          </p:nvSpPr>
          <p:spPr bwMode="auto">
            <a:xfrm>
              <a:off x="2797" y="528"/>
              <a:ext cx="906" cy="3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П</a:t>
              </a: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ривязанность</a:t>
              </a:r>
              <a:r>
                <a:rPr lang="ru-RU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,</a:t>
              </a:r>
            </a:p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ru-RU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двойственная</a:t>
              </a:r>
              <a:r>
                <a:rPr lang="en-GB" sz="11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31" name="Rectangle 38"/>
            <p:cNvSpPr>
              <a:spLocks noChangeArrowheads="1"/>
            </p:cNvSpPr>
            <p:nvPr/>
          </p:nvSpPr>
          <p:spPr bwMode="auto">
            <a:xfrm>
              <a:off x="1728" y="528"/>
              <a:ext cx="1069" cy="3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 Избегающая привязанность</a:t>
              </a:r>
              <a:r>
                <a:rPr lang="ru-RU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,индеферентная,</a:t>
              </a:r>
              <a:r>
                <a:rPr lang="en-GB" sz="11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32" name="Rectangle 39"/>
            <p:cNvSpPr>
              <a:spLocks noChangeArrowheads="1"/>
            </p:cNvSpPr>
            <p:nvPr/>
          </p:nvSpPr>
          <p:spPr bwMode="auto">
            <a:xfrm>
              <a:off x="905" y="528"/>
              <a:ext cx="823" cy="3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65000"/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 smtClean="0">
                  <a:solidFill>
                    <a:srgbClr val="000000"/>
                  </a:solidFill>
                  <a:latin typeface="Arial" charset="0"/>
                  <a:ea typeface="MS Gothic" charset="-128"/>
                  <a:cs typeface="Times New Roman" pitchFamily="18" charset="0"/>
                </a:rPr>
                <a:t> Надежная привязанность</a:t>
              </a:r>
              <a:r>
                <a:rPr lang="en-GB" sz="1100" b="1" smtClean="0">
                  <a:solidFill>
                    <a:srgbClr val="000000"/>
                  </a:solidFill>
                  <a:ea typeface="MS Gothic" charset="-128"/>
                  <a:cs typeface="Times New Roman" pitchFamily="18" charset="0"/>
                </a:rPr>
                <a:t> </a:t>
              </a:r>
            </a:p>
          </p:txBody>
        </p:sp>
        <p:sp>
          <p:nvSpPr>
            <p:cNvPr id="8233" name="Rectangle 40"/>
            <p:cNvSpPr>
              <a:spLocks noChangeArrowheads="1"/>
            </p:cNvSpPr>
            <p:nvPr/>
          </p:nvSpPr>
          <p:spPr bwMode="auto">
            <a:xfrm>
              <a:off x="0" y="528"/>
              <a:ext cx="905" cy="3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34" name="Line 41"/>
            <p:cNvSpPr>
              <a:spLocks noChangeShapeType="1"/>
            </p:cNvSpPr>
            <p:nvPr/>
          </p:nvSpPr>
          <p:spPr bwMode="auto">
            <a:xfrm>
              <a:off x="0" y="528"/>
              <a:ext cx="576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35" name="Line 42"/>
            <p:cNvSpPr>
              <a:spLocks noChangeShapeType="1"/>
            </p:cNvSpPr>
            <p:nvPr/>
          </p:nvSpPr>
          <p:spPr bwMode="auto">
            <a:xfrm>
              <a:off x="0" y="4442"/>
              <a:ext cx="576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36" name="Line 43"/>
            <p:cNvSpPr>
              <a:spLocks noChangeShapeType="1"/>
            </p:cNvSpPr>
            <p:nvPr/>
          </p:nvSpPr>
          <p:spPr bwMode="auto">
            <a:xfrm>
              <a:off x="0" y="528"/>
              <a:ext cx="1" cy="391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37" name="Line 44"/>
            <p:cNvSpPr>
              <a:spLocks noChangeShapeType="1"/>
            </p:cNvSpPr>
            <p:nvPr/>
          </p:nvSpPr>
          <p:spPr bwMode="auto">
            <a:xfrm>
              <a:off x="5760" y="528"/>
              <a:ext cx="1" cy="391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38" name="Line 45"/>
            <p:cNvSpPr>
              <a:spLocks noChangeShapeType="1"/>
            </p:cNvSpPr>
            <p:nvPr/>
          </p:nvSpPr>
          <p:spPr bwMode="auto">
            <a:xfrm>
              <a:off x="0" y="866"/>
              <a:ext cx="576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39" name="Line 46"/>
            <p:cNvSpPr>
              <a:spLocks noChangeShapeType="1"/>
            </p:cNvSpPr>
            <p:nvPr/>
          </p:nvSpPr>
          <p:spPr bwMode="auto">
            <a:xfrm>
              <a:off x="905" y="528"/>
              <a:ext cx="1" cy="391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40" name="Line 47"/>
            <p:cNvSpPr>
              <a:spLocks noChangeShapeType="1"/>
            </p:cNvSpPr>
            <p:nvPr/>
          </p:nvSpPr>
          <p:spPr bwMode="auto">
            <a:xfrm>
              <a:off x="1728" y="528"/>
              <a:ext cx="1" cy="391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41" name="Line 48"/>
            <p:cNvSpPr>
              <a:spLocks noChangeShapeType="1"/>
            </p:cNvSpPr>
            <p:nvPr/>
          </p:nvSpPr>
          <p:spPr bwMode="auto">
            <a:xfrm>
              <a:off x="2797" y="528"/>
              <a:ext cx="1" cy="391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42" name="Line 49"/>
            <p:cNvSpPr>
              <a:spLocks noChangeShapeType="1"/>
            </p:cNvSpPr>
            <p:nvPr/>
          </p:nvSpPr>
          <p:spPr bwMode="auto">
            <a:xfrm>
              <a:off x="3703" y="528"/>
              <a:ext cx="1" cy="391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43" name="Line 50"/>
            <p:cNvSpPr>
              <a:spLocks noChangeShapeType="1"/>
            </p:cNvSpPr>
            <p:nvPr/>
          </p:nvSpPr>
          <p:spPr bwMode="auto">
            <a:xfrm>
              <a:off x="4855" y="528"/>
              <a:ext cx="1" cy="391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44" name="Line 51"/>
            <p:cNvSpPr>
              <a:spLocks noChangeShapeType="1"/>
            </p:cNvSpPr>
            <p:nvPr/>
          </p:nvSpPr>
          <p:spPr bwMode="auto">
            <a:xfrm>
              <a:off x="0" y="1579"/>
              <a:ext cx="3703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45" name="Line 52"/>
            <p:cNvSpPr>
              <a:spLocks noChangeShapeType="1"/>
            </p:cNvSpPr>
            <p:nvPr/>
          </p:nvSpPr>
          <p:spPr bwMode="auto">
            <a:xfrm>
              <a:off x="0" y="2218"/>
              <a:ext cx="3703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46" name="Line 53"/>
            <p:cNvSpPr>
              <a:spLocks noChangeShapeType="1"/>
            </p:cNvSpPr>
            <p:nvPr/>
          </p:nvSpPr>
          <p:spPr bwMode="auto">
            <a:xfrm>
              <a:off x="0" y="2948"/>
              <a:ext cx="3703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47" name="Line 54"/>
            <p:cNvSpPr>
              <a:spLocks noChangeShapeType="1"/>
            </p:cNvSpPr>
            <p:nvPr/>
          </p:nvSpPr>
          <p:spPr bwMode="auto">
            <a:xfrm>
              <a:off x="0" y="3373"/>
              <a:ext cx="485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  <p:sp>
          <p:nvSpPr>
            <p:cNvPr id="8248" name="Line 55"/>
            <p:cNvSpPr>
              <a:spLocks noChangeShapeType="1"/>
            </p:cNvSpPr>
            <p:nvPr/>
          </p:nvSpPr>
          <p:spPr bwMode="auto">
            <a:xfrm>
              <a:off x="0" y="3861"/>
              <a:ext cx="485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</a:pPr>
              <a:endParaRPr lang="ru-RU" smtClean="0">
                <a:solidFill>
                  <a:srgbClr val="FFFFFF"/>
                </a:solidFill>
                <a:latin typeface="Arial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8361264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476672"/>
            <a:ext cx="8183880" cy="5952724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2E2E2E"/>
                </a:solidFill>
                <a:latin typeface="Georgia"/>
              </a:rPr>
              <a:t>Профилактика</a:t>
            </a:r>
          </a:p>
          <a:p>
            <a:pPr algn="just"/>
            <a:r>
              <a:rPr lang="ru-RU" sz="2000" dirty="0">
                <a:solidFill>
                  <a:srgbClr val="2E2E2E"/>
                </a:solidFill>
                <a:latin typeface="Georgia"/>
              </a:rPr>
              <a:t>У детей и подростков прежде всего основана на психогигиенических мерах, направленных на нормализацию внутрисемейных отношений и коррекцию неправильного воспитания. Учитывая важную роль в этиологии неврозов особенностей характера ребенка, целесообразны воспитательные мероприятия по психическому закаливанию детей с тормозимыми и тревожно-мнительными чертами характера, а также с невропатическими состояниями. К таким мероприятиям относятся формирование активности, инициативы, обучение преодолению трудностей, </a:t>
            </a:r>
            <a:r>
              <a:rPr lang="ru-RU" sz="2000" dirty="0" err="1">
                <a:solidFill>
                  <a:srgbClr val="2E2E2E"/>
                </a:solidFill>
                <a:latin typeface="Georgia"/>
              </a:rPr>
              <a:t>дезактуализация</a:t>
            </a:r>
            <a:r>
              <a:rPr lang="ru-RU" sz="2000" dirty="0">
                <a:solidFill>
                  <a:srgbClr val="2E2E2E"/>
                </a:solidFill>
                <a:latin typeface="Georgia"/>
              </a:rPr>
              <a:t> пугающих обстоятельств (темнота, разлука с родителями, встреча с незнакомыми людьми, с животными и т.п.). Важную роль играет воспитание в коллективе с определенной индивидуализацией подхода, подбором товарищей определенного склада характера. Определенная профилактическая роль принадлежит также мерам по укреплению физического здоровья, прежде всего занятиям физкультурой и спортом. Немалая роль принадлежит психогигиене умственного труда школьников, предупреждению их интеллектуальных и информационных перегрузок.</a:t>
            </a:r>
          </a:p>
        </p:txBody>
      </p:sp>
    </p:spTree>
    <p:extLst>
      <p:ext uri="{BB962C8B-B14F-4D97-AF65-F5344CB8AC3E}">
        <p14:creationId xmlns:p14="http://schemas.microsoft.com/office/powerpoint/2010/main" val="239256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5846"/>
            <a:ext cx="792088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333333"/>
                </a:solidFill>
                <a:latin typeface="Lato-Regular"/>
              </a:rPr>
              <a:t>К неврозу способны привести и неадекватные родительские установки и дисгармоничный стиль семейного воспитания. В отечественной психологии выделены неблагоприятные факторы воспитания, сопутствующие развитию невротического конфликта у ребенка. Выделены три типа неправильного воспитания, практикуемые родителями детей, больных неврозами: </a:t>
            </a:r>
            <a:endParaRPr lang="ru-RU" sz="2400" dirty="0" smtClean="0">
              <a:solidFill>
                <a:srgbClr val="333333"/>
              </a:solidFill>
              <a:latin typeface="Lato-Regular"/>
            </a:endParaRPr>
          </a:p>
          <a:p>
            <a:r>
              <a:rPr lang="ru-RU" sz="2400" dirty="0" smtClean="0">
                <a:solidFill>
                  <a:srgbClr val="333333"/>
                </a:solidFill>
                <a:latin typeface="Lato-Regular"/>
              </a:rPr>
              <a:t>-неприятие,</a:t>
            </a:r>
          </a:p>
          <a:p>
            <a:r>
              <a:rPr lang="ru-RU" sz="2400" dirty="0" smtClean="0">
                <a:solidFill>
                  <a:srgbClr val="333333"/>
                </a:solidFill>
                <a:latin typeface="Lato-Regular"/>
              </a:rPr>
              <a:t>-эмоциональное </a:t>
            </a:r>
            <a:r>
              <a:rPr lang="ru-RU" sz="2400" dirty="0">
                <a:solidFill>
                  <a:srgbClr val="333333"/>
                </a:solidFill>
                <a:latin typeface="Lato-Regular"/>
              </a:rPr>
              <a:t>отвержение ребёнка</a:t>
            </a:r>
            <a:r>
              <a:rPr lang="ru-RU" sz="2400" dirty="0" smtClean="0">
                <a:solidFill>
                  <a:srgbClr val="333333"/>
                </a:solidFill>
                <a:latin typeface="Lato-Regular"/>
              </a:rPr>
              <a:t>;</a:t>
            </a:r>
          </a:p>
          <a:p>
            <a:r>
              <a:rPr lang="ru-RU" sz="2400" dirty="0" smtClean="0">
                <a:solidFill>
                  <a:srgbClr val="333333"/>
                </a:solidFill>
                <a:latin typeface="Lato-Regular"/>
              </a:rPr>
              <a:t>- </a:t>
            </a:r>
            <a:r>
              <a:rPr lang="ru-RU" sz="2400" dirty="0">
                <a:solidFill>
                  <a:srgbClr val="333333"/>
                </a:solidFill>
                <a:latin typeface="Lato-Regular"/>
              </a:rPr>
              <a:t>гиперсоциализирующее воспитание, которое проявляется в тревожно-мнительной концентрации родителей на состоянии здоровья ребенка, его социальном статусе среди товарищей, в ожидании успехов в учебе; эгоцентрическое воспитание, когда внимание всех членов семьи культивируется вокруг ребенка, который является «кумиром» семьи</a:t>
            </a:r>
            <a:endParaRPr lang="ru-RU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692696"/>
            <a:ext cx="8183880" cy="53524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Решение проблемы неврозов  у детей: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-организационные 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-</a:t>
            </a:r>
            <a:r>
              <a:rPr lang="ru-RU" sz="2400" b="1" smtClean="0">
                <a:solidFill>
                  <a:schemeClr val="tx1"/>
                </a:solidFill>
              </a:rPr>
              <a:t>фармокологические</a:t>
            </a:r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-психологические 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-психотерапевтические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-семейно-педагогические</a:t>
            </a:r>
          </a:p>
          <a:p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126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183880" cy="576064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2E2E2E"/>
                </a:solidFill>
                <a:effectLst/>
                <a:latin typeface="Georgia"/>
              </a:rPr>
              <a:t>Неврозы</a:t>
            </a:r>
            <a:r>
              <a:rPr lang="ru-RU" sz="3100" dirty="0">
                <a:solidFill>
                  <a:srgbClr val="2E2E2E"/>
                </a:solidFill>
                <a:effectLst/>
                <a:latin typeface="Georgia"/>
              </a:rPr>
              <a:t/>
            </a:r>
            <a:br>
              <a:rPr lang="ru-RU" sz="3100" dirty="0">
                <a:solidFill>
                  <a:srgbClr val="2E2E2E"/>
                </a:solidFill>
                <a:effectLst/>
                <a:latin typeface="Georgia"/>
              </a:rPr>
            </a:br>
            <a:r>
              <a:rPr lang="ru-RU" sz="3100" b="0" dirty="0">
                <a:solidFill>
                  <a:srgbClr val="2E2E2E"/>
                </a:solidFill>
                <a:effectLst/>
                <a:latin typeface="Georgia"/>
              </a:rPr>
              <a:t>- психогенные заболевания, в основе которых лежат нарушения высшей нервной деятельности, клинически проявляющиеся </a:t>
            </a:r>
            <a:r>
              <a:rPr lang="ru-RU" sz="3100" b="0" dirty="0" smtClean="0">
                <a:solidFill>
                  <a:srgbClr val="2E2E2E"/>
                </a:solidFill>
                <a:effectLst/>
                <a:latin typeface="Georgia"/>
              </a:rPr>
              <a:t>:</a:t>
            </a:r>
            <a:br>
              <a:rPr lang="ru-RU" sz="3100" b="0" dirty="0" smtClean="0">
                <a:solidFill>
                  <a:srgbClr val="2E2E2E"/>
                </a:solidFill>
                <a:effectLst/>
                <a:latin typeface="Georgia"/>
              </a:rPr>
            </a:br>
            <a:r>
              <a:rPr lang="ru-RU" sz="3100" b="0" dirty="0">
                <a:solidFill>
                  <a:srgbClr val="2E2E2E"/>
                </a:solidFill>
                <a:effectLst/>
                <a:latin typeface="Georgia"/>
              </a:rPr>
              <a:t>-</a:t>
            </a:r>
            <a:r>
              <a:rPr lang="ru-RU" sz="3100" b="0" dirty="0" smtClean="0">
                <a:solidFill>
                  <a:srgbClr val="2E2E2E"/>
                </a:solidFill>
                <a:effectLst/>
                <a:latin typeface="Georgia"/>
              </a:rPr>
              <a:t>аффективными </a:t>
            </a:r>
            <a:r>
              <a:rPr lang="ru-RU" sz="3100" b="0" dirty="0" err="1" smtClean="0">
                <a:solidFill>
                  <a:srgbClr val="2E2E2E"/>
                </a:solidFill>
                <a:effectLst/>
                <a:latin typeface="Georgia"/>
              </a:rPr>
              <a:t>непсихотическими</a:t>
            </a:r>
            <a:r>
              <a:rPr lang="ru-RU" sz="3100" b="0" dirty="0" smtClean="0">
                <a:solidFill>
                  <a:srgbClr val="2E2E2E"/>
                </a:solidFill>
                <a:effectLst/>
                <a:latin typeface="Georgia"/>
              </a:rPr>
              <a:t> </a:t>
            </a:r>
            <a:r>
              <a:rPr lang="ru-RU" sz="3100" b="0" dirty="0">
                <a:solidFill>
                  <a:srgbClr val="2E2E2E"/>
                </a:solidFill>
                <a:effectLst/>
                <a:latin typeface="Georgia"/>
              </a:rPr>
              <a:t>расстройствами (страх, тревога, депрессия, колебания настроения и пр</a:t>
            </a:r>
            <a:r>
              <a:rPr lang="ru-RU" sz="3100" b="0" dirty="0" smtClean="0">
                <a:solidFill>
                  <a:srgbClr val="2E2E2E"/>
                </a:solidFill>
                <a:effectLst/>
                <a:latin typeface="Georgia"/>
              </a:rPr>
              <a:t>.)</a:t>
            </a:r>
            <a:br>
              <a:rPr lang="ru-RU" sz="3100" b="0" dirty="0" smtClean="0">
                <a:solidFill>
                  <a:srgbClr val="2E2E2E"/>
                </a:solidFill>
                <a:effectLst/>
                <a:latin typeface="Georgia"/>
              </a:rPr>
            </a:br>
            <a:r>
              <a:rPr lang="ru-RU" sz="3100" b="0" dirty="0">
                <a:solidFill>
                  <a:srgbClr val="2E2E2E"/>
                </a:solidFill>
                <a:effectLst/>
                <a:latin typeface="Georgia"/>
              </a:rPr>
              <a:t>-</a:t>
            </a:r>
            <a:r>
              <a:rPr lang="ru-RU" sz="3100" b="0" dirty="0" smtClean="0">
                <a:solidFill>
                  <a:srgbClr val="2E2E2E"/>
                </a:solidFill>
                <a:effectLst/>
                <a:latin typeface="Georgia"/>
              </a:rPr>
              <a:t>соматовегетативными </a:t>
            </a:r>
            <a:r>
              <a:rPr lang="ru-RU" sz="3100" b="0" dirty="0">
                <a:solidFill>
                  <a:srgbClr val="2E2E2E"/>
                </a:solidFill>
                <a:effectLst/>
                <a:latin typeface="Georgia"/>
              </a:rPr>
              <a:t/>
            </a:r>
            <a:br>
              <a:rPr lang="ru-RU" sz="3100" b="0" dirty="0">
                <a:solidFill>
                  <a:srgbClr val="2E2E2E"/>
                </a:solidFill>
                <a:effectLst/>
                <a:latin typeface="Georgia"/>
              </a:rPr>
            </a:br>
            <a:r>
              <a:rPr lang="ru-RU" sz="3100" b="0" dirty="0" smtClean="0">
                <a:solidFill>
                  <a:srgbClr val="2E2E2E"/>
                </a:solidFill>
                <a:effectLst/>
                <a:latin typeface="Georgia"/>
              </a:rPr>
              <a:t>-двигательными   расстройствами</a:t>
            </a:r>
            <a:br>
              <a:rPr lang="ru-RU" sz="3100" b="0" dirty="0" smtClean="0">
                <a:solidFill>
                  <a:srgbClr val="2E2E2E"/>
                </a:solidFill>
                <a:effectLst/>
                <a:latin typeface="Georgia"/>
              </a:rPr>
            </a:br>
            <a:r>
              <a:rPr lang="ru-RU" sz="3100" b="0" dirty="0" smtClean="0">
                <a:solidFill>
                  <a:srgbClr val="2E2E2E"/>
                </a:solidFill>
                <a:effectLst/>
                <a:latin typeface="Georgia"/>
              </a:rPr>
              <a:t>-переживаются как чуждые и болезненные</a:t>
            </a:r>
            <a:br>
              <a:rPr lang="ru-RU" sz="3100" b="0" dirty="0" smtClean="0">
                <a:solidFill>
                  <a:srgbClr val="2E2E2E"/>
                </a:solidFill>
                <a:effectLst/>
                <a:latin typeface="Georgia"/>
              </a:rPr>
            </a:br>
            <a:r>
              <a:rPr lang="ru-RU" sz="3100" b="0" dirty="0" smtClean="0">
                <a:solidFill>
                  <a:srgbClr val="2E2E2E"/>
                </a:solidFill>
                <a:effectLst/>
                <a:latin typeface="Georgia"/>
              </a:rPr>
              <a:t>-имеют тенденцию к обратному </a:t>
            </a:r>
            <a:r>
              <a:rPr lang="ru-RU" sz="3100" b="0" dirty="0" err="1" smtClean="0">
                <a:solidFill>
                  <a:srgbClr val="2E2E2E"/>
                </a:solidFill>
                <a:effectLst/>
                <a:latin typeface="Georgia"/>
              </a:rPr>
              <a:t>развитию,компенсации</a:t>
            </a:r>
            <a:endParaRPr lang="ru-RU" b="0" i="0" dirty="0">
              <a:solidFill>
                <a:srgbClr val="2E2E2E"/>
              </a:solidFill>
              <a:effectLst/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95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04664"/>
            <a:ext cx="8183880" cy="5632486"/>
          </a:xfrm>
        </p:spPr>
        <p:txBody>
          <a:bodyPr>
            <a:normAutofit fontScale="90000"/>
          </a:bodyPr>
          <a:lstStyle/>
          <a:p>
            <a:pPr algn="just"/>
            <a:r>
              <a:rPr lang="ru-RU" b="0" dirty="0">
                <a:solidFill>
                  <a:srgbClr val="2E2E2E"/>
                </a:solidFill>
                <a:effectLst/>
                <a:latin typeface="Georgia"/>
              </a:rPr>
              <a:t>Невротические расстройства наблюдаются в любом возрасте, однако форму клинически очерченных заболеваний (собственно неврозов) они приобретают, как правило, </a:t>
            </a:r>
            <a:r>
              <a:rPr lang="ru-RU" b="0" dirty="0" smtClean="0">
                <a:solidFill>
                  <a:srgbClr val="2E2E2E"/>
                </a:solidFill>
                <a:effectLst/>
                <a:latin typeface="Georgia"/>
              </a:rPr>
              <a:t/>
            </a:r>
            <a:br>
              <a:rPr lang="ru-RU" b="0" dirty="0" smtClean="0">
                <a:solidFill>
                  <a:srgbClr val="2E2E2E"/>
                </a:solidFill>
                <a:effectLst/>
                <a:latin typeface="Georgia"/>
              </a:rPr>
            </a:br>
            <a:r>
              <a:rPr lang="ru-RU" b="0" dirty="0" smtClean="0">
                <a:solidFill>
                  <a:srgbClr val="2E2E2E"/>
                </a:solidFill>
                <a:effectLst/>
                <a:latin typeface="Georgia"/>
              </a:rPr>
              <a:t>лишь </a:t>
            </a:r>
            <a:r>
              <a:rPr lang="ru-RU" b="0" dirty="0">
                <a:solidFill>
                  <a:srgbClr val="2E2E2E"/>
                </a:solidFill>
                <a:effectLst/>
                <a:latin typeface="Georgia"/>
              </a:rPr>
              <a:t>после 6 – 7-летнего возраста. </a:t>
            </a:r>
            <a:r>
              <a:rPr lang="ru-RU" b="0" dirty="0" smtClean="0">
                <a:solidFill>
                  <a:srgbClr val="2E2E2E"/>
                </a:solidFill>
                <a:effectLst/>
                <a:latin typeface="Georgia"/>
              </a:rPr>
              <a:t/>
            </a:r>
            <a:br>
              <a:rPr lang="ru-RU" b="0" dirty="0" smtClean="0">
                <a:solidFill>
                  <a:srgbClr val="2E2E2E"/>
                </a:solidFill>
                <a:effectLst/>
                <a:latin typeface="Georgia"/>
              </a:rPr>
            </a:br>
            <a:r>
              <a:rPr lang="ru-RU" b="0" dirty="0" smtClean="0">
                <a:solidFill>
                  <a:srgbClr val="2E2E2E"/>
                </a:solidFill>
                <a:effectLst/>
                <a:latin typeface="Georgia"/>
              </a:rPr>
              <a:t>До </a:t>
            </a:r>
            <a:r>
              <a:rPr lang="ru-RU" b="0" dirty="0">
                <a:solidFill>
                  <a:srgbClr val="2E2E2E"/>
                </a:solidFill>
                <a:effectLst/>
                <a:latin typeface="Georgia"/>
              </a:rPr>
              <a:t>того невротические расстройства проявляются обычно в виде отдельных симптомов, которые мало осознаются и переживаются личностью ввиду ее незрелости.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00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183880" cy="5688632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2E2E2E"/>
                </a:solidFill>
                <a:latin typeface="Georgia"/>
              </a:rPr>
              <a:t>Эпидемиология</a:t>
            </a:r>
            <a:r>
              <a:rPr lang="ru-RU" sz="2800" b="1" dirty="0" smtClean="0">
                <a:solidFill>
                  <a:srgbClr val="2E2E2E"/>
                </a:solidFill>
                <a:latin typeface="Georgia"/>
              </a:rPr>
              <a:t>.</a:t>
            </a:r>
            <a:br>
              <a:rPr lang="ru-RU" sz="2800" b="1" dirty="0" smtClean="0">
                <a:solidFill>
                  <a:srgbClr val="2E2E2E"/>
                </a:solidFill>
                <a:latin typeface="Georgia"/>
              </a:rPr>
            </a:br>
            <a:r>
              <a:rPr lang="ru-RU" sz="2800" b="1" dirty="0" smtClean="0">
                <a:solidFill>
                  <a:srgbClr val="2E2E2E"/>
                </a:solidFill>
                <a:latin typeface="Georgia"/>
              </a:rPr>
              <a:t> </a:t>
            </a:r>
            <a:r>
              <a:rPr lang="ru-RU" sz="2800" b="1" dirty="0">
                <a:solidFill>
                  <a:srgbClr val="2E2E2E"/>
                </a:solidFill>
                <a:latin typeface="Georgia"/>
              </a:rPr>
              <a:t> </a:t>
            </a:r>
            <a:br>
              <a:rPr lang="ru-RU" sz="2800" b="1" dirty="0">
                <a:solidFill>
                  <a:srgbClr val="2E2E2E"/>
                </a:solidFill>
                <a:latin typeface="Georgia"/>
              </a:rPr>
            </a:br>
            <a:r>
              <a:rPr lang="ru-RU" sz="2400" dirty="0" smtClean="0">
                <a:solidFill>
                  <a:srgbClr val="2E2E2E"/>
                </a:solidFill>
                <a:latin typeface="Georgia"/>
              </a:rPr>
              <a:t>-</a:t>
            </a:r>
            <a:r>
              <a:rPr lang="ru-RU" sz="2400" dirty="0">
                <a:solidFill>
                  <a:srgbClr val="2E2E2E"/>
                </a:solidFill>
                <a:latin typeface="Georgia"/>
              </a:rPr>
              <a:t>Б</a:t>
            </a:r>
            <a:r>
              <a:rPr lang="ru-RU" sz="2400" dirty="0" smtClean="0">
                <a:solidFill>
                  <a:srgbClr val="2E2E2E"/>
                </a:solidFill>
                <a:latin typeface="Georgia"/>
              </a:rPr>
              <a:t>ольные </a:t>
            </a:r>
            <a:r>
              <a:rPr lang="ru-RU" sz="2400" dirty="0">
                <a:solidFill>
                  <a:srgbClr val="2E2E2E"/>
                </a:solidFill>
                <a:latin typeface="Georgia"/>
              </a:rPr>
              <a:t>неврозами составляют 23,3% к общему числу детей и подростков (до 17 лет включительно), находящихся под наблюдением психиатров</a:t>
            </a:r>
            <a:r>
              <a:rPr lang="ru-RU" sz="2400" dirty="0" smtClean="0">
                <a:solidFill>
                  <a:srgbClr val="2E2E2E"/>
                </a:solidFill>
                <a:latin typeface="Georgia"/>
              </a:rPr>
              <a:t>.</a:t>
            </a:r>
            <a:br>
              <a:rPr lang="ru-RU" sz="2400" dirty="0" smtClean="0">
                <a:solidFill>
                  <a:srgbClr val="2E2E2E"/>
                </a:solidFill>
                <a:latin typeface="Georgia"/>
              </a:rPr>
            </a:br>
            <a:r>
              <a:rPr lang="ru-RU" sz="2400" dirty="0" smtClean="0">
                <a:solidFill>
                  <a:srgbClr val="2E2E2E"/>
                </a:solidFill>
                <a:latin typeface="Georgia"/>
              </a:rPr>
              <a:t> </a:t>
            </a:r>
            <a:r>
              <a:rPr lang="ru-RU" sz="2400" dirty="0">
                <a:solidFill>
                  <a:srgbClr val="2E2E2E"/>
                </a:solidFill>
                <a:latin typeface="Georgia"/>
              </a:rPr>
              <a:t>Данные отдельных выборочных эпидемиологических исследований показывают, что истинная распространенность невротических расстройств в детском возрасте превышает показатели диспансерного </a:t>
            </a:r>
            <a:r>
              <a:rPr lang="ru-RU" sz="2400" b="1" dirty="0">
                <a:solidFill>
                  <a:srgbClr val="2E2E2E"/>
                </a:solidFill>
                <a:latin typeface="Georgia"/>
              </a:rPr>
              <a:t>учета в 5-7 раз </a:t>
            </a:r>
            <a:r>
              <a:rPr lang="ru-RU" sz="2400" dirty="0">
                <a:solidFill>
                  <a:srgbClr val="2E2E2E"/>
                </a:solidFill>
                <a:latin typeface="Georgia"/>
              </a:rPr>
              <a:t>(Козловская Г.В., Лебедев С.В., </a:t>
            </a:r>
            <a:r>
              <a:rPr lang="ru-RU" sz="2400" dirty="0" smtClean="0">
                <a:solidFill>
                  <a:srgbClr val="2E2E2E"/>
                </a:solidFill>
                <a:latin typeface="Georgia"/>
              </a:rPr>
              <a:t>1976).</a:t>
            </a:r>
            <a:br>
              <a:rPr lang="ru-RU" sz="2400" dirty="0" smtClean="0">
                <a:solidFill>
                  <a:srgbClr val="2E2E2E"/>
                </a:solidFill>
                <a:latin typeface="Georgia"/>
              </a:rPr>
            </a:br>
            <a:r>
              <a:rPr lang="ru-RU" sz="2400" dirty="0" smtClean="0">
                <a:solidFill>
                  <a:srgbClr val="2E2E2E"/>
                </a:solidFill>
                <a:latin typeface="Georgia"/>
              </a:rPr>
              <a:t> Согласно исследованиям тех же авторов, невротические </a:t>
            </a:r>
            <a:r>
              <a:rPr lang="ru-RU" sz="2400" dirty="0">
                <a:solidFill>
                  <a:srgbClr val="2E2E2E"/>
                </a:solidFill>
                <a:latin typeface="Georgia"/>
              </a:rPr>
              <a:t>расстройства у детей школьного возраста встречаются в 2-2,5 раза чаще, чем у дошкольников. При этом в обеих возрастных группах детей преобладают мальчики.</a:t>
            </a:r>
            <a:br>
              <a:rPr lang="ru-RU" sz="2400" dirty="0">
                <a:solidFill>
                  <a:srgbClr val="2E2E2E"/>
                </a:solidFill>
                <a:latin typeface="Georgia"/>
              </a:rPr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58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183880" cy="4896544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>
                <a:solidFill>
                  <a:srgbClr val="333333"/>
                </a:solidFill>
                <a:latin typeface="Roboto"/>
              </a:rPr>
              <a:t>Неврозоподобные состояния </a:t>
            </a:r>
            <a:r>
              <a:rPr lang="ru-RU" sz="2800" dirty="0" smtClean="0">
                <a:solidFill>
                  <a:srgbClr val="333333"/>
                </a:solidFill>
                <a:latin typeface="Roboto"/>
              </a:rPr>
              <a:t>– </a:t>
            </a:r>
            <a:br>
              <a:rPr lang="ru-RU" sz="2800" dirty="0" smtClean="0">
                <a:solidFill>
                  <a:srgbClr val="333333"/>
                </a:solidFill>
                <a:latin typeface="Roboto"/>
              </a:rPr>
            </a:br>
            <a:r>
              <a:rPr lang="ru-RU" sz="2800" dirty="0" smtClean="0">
                <a:solidFill>
                  <a:srgbClr val="333333"/>
                </a:solidFill>
                <a:latin typeface="Roboto"/>
              </a:rPr>
              <a:t>группа нервно-психических </a:t>
            </a:r>
            <a:r>
              <a:rPr lang="ru-RU" sz="2800" dirty="0">
                <a:solidFill>
                  <a:srgbClr val="333333"/>
                </a:solidFill>
                <a:latin typeface="Roboto"/>
              </a:rPr>
              <a:t>нарушений, внешне напоминающих неврозы, но не обусловленных психогенными воздействиями. </a:t>
            </a:r>
            <a:r>
              <a:rPr lang="ru-RU" sz="2800" dirty="0" smtClean="0">
                <a:solidFill>
                  <a:srgbClr val="333333"/>
                </a:solidFill>
                <a:latin typeface="Roboto"/>
              </a:rPr>
              <a:t/>
            </a:r>
            <a:br>
              <a:rPr lang="ru-RU" sz="2800" dirty="0" smtClean="0">
                <a:solidFill>
                  <a:srgbClr val="333333"/>
                </a:solidFill>
                <a:latin typeface="Roboto"/>
              </a:rPr>
            </a:br>
            <a:r>
              <a:rPr lang="ru-RU" sz="2800" dirty="0" smtClean="0">
                <a:solidFill>
                  <a:srgbClr val="333333"/>
                </a:solidFill>
                <a:latin typeface="Roboto"/>
              </a:rPr>
              <a:t>Они </a:t>
            </a:r>
            <a:r>
              <a:rPr lang="ru-RU" sz="2800" dirty="0">
                <a:solidFill>
                  <a:srgbClr val="333333"/>
                </a:solidFill>
                <a:latin typeface="Roboto"/>
              </a:rPr>
              <a:t>занимают промежуточное положение между органическими заболеваниями и неврозами</a:t>
            </a:r>
            <a:r>
              <a:rPr lang="ru-RU" sz="2800" dirty="0" smtClean="0">
                <a:solidFill>
                  <a:srgbClr val="333333"/>
                </a:solidFill>
                <a:latin typeface="Roboto"/>
              </a:rPr>
              <a:t>.</a:t>
            </a:r>
            <a:br>
              <a:rPr lang="ru-RU" sz="2800" dirty="0" smtClean="0">
                <a:solidFill>
                  <a:srgbClr val="333333"/>
                </a:solidFill>
                <a:latin typeface="Roboto"/>
              </a:rPr>
            </a:br>
            <a:r>
              <a:rPr lang="ru-RU" sz="2800" dirty="0" smtClean="0">
                <a:solidFill>
                  <a:srgbClr val="333333"/>
                </a:solidFill>
                <a:latin typeface="Roboto"/>
              </a:rPr>
              <a:t> </a:t>
            </a:r>
            <a:br>
              <a:rPr lang="ru-RU" sz="2800" dirty="0" smtClean="0">
                <a:solidFill>
                  <a:srgbClr val="333333"/>
                </a:solidFill>
                <a:latin typeface="Roboto"/>
              </a:rPr>
            </a:br>
            <a:r>
              <a:rPr lang="ru-RU" sz="2800" dirty="0" smtClean="0">
                <a:solidFill>
                  <a:srgbClr val="333333"/>
                </a:solidFill>
                <a:latin typeface="Roboto"/>
              </a:rPr>
              <a:t>Процессуальные </a:t>
            </a:r>
            <a:r>
              <a:rPr lang="ru-RU" sz="2800" dirty="0">
                <a:solidFill>
                  <a:srgbClr val="333333"/>
                </a:solidFill>
                <a:latin typeface="Roboto"/>
              </a:rPr>
              <a:t>неврозоподобные расстройства (шизофрения, эпилепсия, прогрессирующие органические заболевания головного мозга</a:t>
            </a:r>
            <a:r>
              <a:rPr lang="ru-RU" sz="2800" dirty="0" smtClean="0">
                <a:solidFill>
                  <a:srgbClr val="333333"/>
                </a:solidFill>
                <a:latin typeface="Roboto"/>
              </a:rPr>
              <a:t>)</a:t>
            </a:r>
            <a:br>
              <a:rPr lang="ru-RU" sz="2800" dirty="0" smtClean="0">
                <a:solidFill>
                  <a:srgbClr val="333333"/>
                </a:solidFill>
                <a:latin typeface="Roboto"/>
              </a:rPr>
            </a:br>
            <a:r>
              <a:rPr lang="ru-RU" sz="2800" dirty="0" smtClean="0">
                <a:solidFill>
                  <a:srgbClr val="333333"/>
                </a:solidFill>
                <a:latin typeface="Roboto"/>
              </a:rPr>
              <a:t> </a:t>
            </a:r>
            <a:br>
              <a:rPr lang="ru-RU" sz="2800" dirty="0" smtClean="0">
                <a:solidFill>
                  <a:srgbClr val="333333"/>
                </a:solidFill>
                <a:latin typeface="Roboto"/>
              </a:rPr>
            </a:br>
            <a:r>
              <a:rPr lang="ru-RU" sz="2800" dirty="0" smtClean="0">
                <a:solidFill>
                  <a:srgbClr val="333333"/>
                </a:solidFill>
                <a:latin typeface="Roboto"/>
              </a:rPr>
              <a:t>Непроцессуальные </a:t>
            </a:r>
            <a:r>
              <a:rPr lang="ru-RU" sz="2800" dirty="0">
                <a:solidFill>
                  <a:srgbClr val="333333"/>
                </a:solidFill>
                <a:latin typeface="Roboto"/>
              </a:rPr>
              <a:t>Н. с. при </a:t>
            </a:r>
            <a:r>
              <a:rPr lang="ru-RU" sz="2800" dirty="0" smtClean="0">
                <a:solidFill>
                  <a:srgbClr val="333333"/>
                </a:solidFill>
                <a:latin typeface="Roboto"/>
              </a:rPr>
              <a:t>резидуально-органической </a:t>
            </a:r>
            <a:r>
              <a:rPr lang="ru-RU" sz="2800" dirty="0">
                <a:solidFill>
                  <a:srgbClr val="333333"/>
                </a:solidFill>
                <a:latin typeface="Roboto"/>
              </a:rPr>
              <a:t>патологии головного мозга и при общесоматических заболеваниях.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468344" y="6045108"/>
            <a:ext cx="8183880" cy="2642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-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017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838288"/>
          </a:xfrm>
        </p:spPr>
        <p:txBody>
          <a:bodyPr>
            <a:normAutofit/>
          </a:bodyPr>
          <a:lstStyle/>
          <a:p>
            <a:pPr algn="just"/>
            <a:r>
              <a:rPr lang="ru-RU" sz="2400" b="0" dirty="0">
                <a:solidFill>
                  <a:srgbClr val="2E2E2E"/>
                </a:solidFill>
                <a:effectLst/>
                <a:latin typeface="Georgia"/>
              </a:rPr>
              <a:t>В этиологии неврозов как психогенных заболеваний основная причинная роль принадлежит разнообразным психотравмирующим факторам: острым шоковым психическим воздействиям, сопровождающимся сильным испугом, подострым и хроническим психотравмирующим ситуациям (развод родителей, конфликты в семье, школе, ситуация, связанная с пьянством родителей, школьная неуспеваемость и т.д.), эмоциональной депривации (т.е. дефициту положительных эмоциональных воздействий – любви, ласки, поощрения, ободрения и т.п.).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810416"/>
          </a:xfrm>
        </p:spPr>
        <p:txBody>
          <a:bodyPr>
            <a:normAutofit/>
          </a:bodyPr>
          <a:lstStyle/>
          <a:p>
            <a:r>
              <a:rPr lang="ru-RU" sz="3600" b="1" dirty="0"/>
              <a:t>Этиология.</a:t>
            </a:r>
          </a:p>
        </p:txBody>
      </p:sp>
    </p:spTree>
    <p:extLst>
      <p:ext uri="{BB962C8B-B14F-4D97-AF65-F5344CB8AC3E}">
        <p14:creationId xmlns:p14="http://schemas.microsoft.com/office/powerpoint/2010/main" val="34692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692696"/>
            <a:ext cx="8183880" cy="5344454"/>
          </a:xfrm>
        </p:spPr>
        <p:txBody>
          <a:bodyPr>
            <a:normAutofit fontScale="90000"/>
          </a:bodyPr>
          <a:lstStyle/>
          <a:p>
            <a:pPr algn="just"/>
            <a:r>
              <a:rPr lang="ru-RU" b="0" dirty="0">
                <a:solidFill>
                  <a:srgbClr val="2E2E2E"/>
                </a:solidFill>
                <a:effectLst/>
                <a:latin typeface="Georgia"/>
              </a:rPr>
              <a:t> </a:t>
            </a:r>
            <a:r>
              <a:rPr lang="ru-RU" sz="2700" b="0" dirty="0">
                <a:solidFill>
                  <a:srgbClr val="2E2E2E"/>
                </a:solidFill>
                <a:effectLst/>
                <a:latin typeface="Georgia"/>
              </a:rPr>
              <a:t>Наряду с этим важное значение в этиологии неврозов имеют и другие факторы (внутренние и внешние).</a:t>
            </a:r>
            <a:br>
              <a:rPr lang="ru-RU" sz="2700" b="0" dirty="0">
                <a:solidFill>
                  <a:srgbClr val="2E2E2E"/>
                </a:solidFill>
                <a:effectLst/>
                <a:latin typeface="Georgia"/>
              </a:rPr>
            </a:br>
            <a:r>
              <a:rPr lang="ru-RU" sz="2700" dirty="0">
                <a:solidFill>
                  <a:srgbClr val="2E2E2E"/>
                </a:solidFill>
                <a:effectLst/>
                <a:latin typeface="Georgia"/>
              </a:rPr>
              <a:t>Внутренние факторы: </a:t>
            </a:r>
            <a:r>
              <a:rPr lang="ru-RU" sz="2700" b="0" dirty="0">
                <a:solidFill>
                  <a:srgbClr val="2E2E2E"/>
                </a:solidFill>
                <a:effectLst/>
                <a:latin typeface="Georgia"/>
              </a:rPr>
              <a:t>· </a:t>
            </a:r>
            <a:r>
              <a:rPr lang="ru-RU" sz="2700" b="0" dirty="0" smtClean="0">
                <a:solidFill>
                  <a:srgbClr val="2E2E2E"/>
                </a:solidFill>
                <a:effectLst/>
                <a:latin typeface="Georgia"/>
              </a:rPr>
              <a:t/>
            </a:r>
            <a:br>
              <a:rPr lang="ru-RU" sz="2700" b="0" dirty="0" smtClean="0">
                <a:solidFill>
                  <a:srgbClr val="2E2E2E"/>
                </a:solidFill>
                <a:effectLst/>
                <a:latin typeface="Georgia"/>
              </a:rPr>
            </a:br>
            <a:r>
              <a:rPr lang="ru-RU" sz="2700" b="0" dirty="0" smtClean="0">
                <a:solidFill>
                  <a:srgbClr val="2E2E2E"/>
                </a:solidFill>
                <a:effectLst/>
                <a:latin typeface="Georgia"/>
              </a:rPr>
              <a:t>Особенности </a:t>
            </a:r>
            <a:r>
              <a:rPr lang="ru-RU" sz="2700" b="0" dirty="0">
                <a:solidFill>
                  <a:srgbClr val="2E2E2E"/>
                </a:solidFill>
                <a:effectLst/>
                <a:latin typeface="Georgia"/>
              </a:rPr>
              <a:t>личности, связанные с психическим инфантилизмом (повышенная тревожность, пугливость, склонность к страхам). · </a:t>
            </a:r>
            <a:r>
              <a:rPr lang="ru-RU" sz="2700" b="0" dirty="0" smtClean="0">
                <a:solidFill>
                  <a:srgbClr val="2E2E2E"/>
                </a:solidFill>
                <a:effectLst/>
                <a:latin typeface="Georgia"/>
              </a:rPr>
              <a:t/>
            </a:r>
            <a:br>
              <a:rPr lang="ru-RU" sz="2700" b="0" dirty="0" smtClean="0">
                <a:solidFill>
                  <a:srgbClr val="2E2E2E"/>
                </a:solidFill>
                <a:effectLst/>
                <a:latin typeface="Georgia"/>
              </a:rPr>
            </a:br>
            <a:r>
              <a:rPr lang="ru-RU" sz="2700" b="0" dirty="0" smtClean="0">
                <a:solidFill>
                  <a:srgbClr val="2E2E2E"/>
                </a:solidFill>
                <a:effectLst/>
                <a:latin typeface="Georgia"/>
              </a:rPr>
              <a:t>Невропатические </a:t>
            </a:r>
            <a:r>
              <a:rPr lang="ru-RU" sz="2700" b="0" dirty="0">
                <a:solidFill>
                  <a:srgbClr val="2E2E2E"/>
                </a:solidFill>
                <a:effectLst/>
                <a:latin typeface="Georgia"/>
              </a:rPr>
              <a:t>состояния, т.е. комплекс проявлений вегетативной и эмоциональной неустойчивости. · Изменения возрастной реактивности нервной системы в переходные (</a:t>
            </a:r>
            <a:r>
              <a:rPr lang="ru-RU" sz="2700" b="0" dirty="0" err="1">
                <a:solidFill>
                  <a:srgbClr val="2E2E2E"/>
                </a:solidFill>
                <a:effectLst/>
                <a:latin typeface="Georgia"/>
              </a:rPr>
              <a:t>кризовые</a:t>
            </a:r>
            <a:r>
              <a:rPr lang="ru-RU" sz="2700" b="0" dirty="0">
                <a:solidFill>
                  <a:srgbClr val="2E2E2E"/>
                </a:solidFill>
                <a:effectLst/>
                <a:latin typeface="Georgia"/>
              </a:rPr>
              <a:t>) периоды, т.е. в возрасте 2-4 лет, 6-8 лет и в пубертатном периоде. </a:t>
            </a:r>
            <a:r>
              <a:rPr lang="ru-RU" sz="2700" b="0" dirty="0" smtClean="0">
                <a:solidFill>
                  <a:srgbClr val="2E2E2E"/>
                </a:solidFill>
                <a:effectLst/>
                <a:latin typeface="Georgia"/>
              </a:rPr>
              <a:t/>
            </a:r>
            <a:br>
              <a:rPr lang="ru-RU" sz="2700" b="0" dirty="0" smtClean="0">
                <a:solidFill>
                  <a:srgbClr val="2E2E2E"/>
                </a:solidFill>
                <a:effectLst/>
                <a:latin typeface="Georgia"/>
              </a:rPr>
            </a:br>
            <a:r>
              <a:rPr lang="ru-RU" sz="2700" dirty="0" smtClean="0">
                <a:solidFill>
                  <a:srgbClr val="2E2E2E"/>
                </a:solidFill>
                <a:effectLst/>
                <a:latin typeface="Georgia"/>
              </a:rPr>
              <a:t>Факторы </a:t>
            </a:r>
            <a:r>
              <a:rPr lang="ru-RU" sz="2700" dirty="0">
                <a:solidFill>
                  <a:srgbClr val="2E2E2E"/>
                </a:solidFill>
                <a:effectLst/>
                <a:latin typeface="Georgia"/>
              </a:rPr>
              <a:t>внешних условий: </a:t>
            </a:r>
            <a:r>
              <a:rPr lang="ru-RU" sz="2700" b="0" dirty="0">
                <a:solidFill>
                  <a:srgbClr val="2E2E2E"/>
                </a:solidFill>
                <a:effectLst/>
                <a:latin typeface="Georgia"/>
              </a:rPr>
              <a:t>· </a:t>
            </a:r>
            <a:r>
              <a:rPr lang="ru-RU" sz="2700" b="0" dirty="0" smtClean="0">
                <a:solidFill>
                  <a:srgbClr val="2E2E2E"/>
                </a:solidFill>
                <a:effectLst/>
                <a:latin typeface="Georgia"/>
              </a:rPr>
              <a:t/>
            </a:r>
            <a:br>
              <a:rPr lang="ru-RU" sz="2700" b="0" dirty="0" smtClean="0">
                <a:solidFill>
                  <a:srgbClr val="2E2E2E"/>
                </a:solidFill>
                <a:effectLst/>
                <a:latin typeface="Georgia"/>
              </a:rPr>
            </a:br>
            <a:r>
              <a:rPr lang="ru-RU" sz="2700" b="0" dirty="0" smtClean="0">
                <a:solidFill>
                  <a:srgbClr val="2E2E2E"/>
                </a:solidFill>
                <a:effectLst/>
                <a:latin typeface="Georgia"/>
              </a:rPr>
              <a:t>Неправильное </a:t>
            </a:r>
            <a:r>
              <a:rPr lang="ru-RU" sz="2700" b="0" dirty="0">
                <a:solidFill>
                  <a:srgbClr val="2E2E2E"/>
                </a:solidFill>
                <a:effectLst/>
                <a:latin typeface="Georgia"/>
              </a:rPr>
              <a:t>воспитание. · </a:t>
            </a:r>
            <a:r>
              <a:rPr lang="ru-RU" sz="2700" b="0" dirty="0" smtClean="0">
                <a:solidFill>
                  <a:srgbClr val="2E2E2E"/>
                </a:solidFill>
                <a:effectLst/>
                <a:latin typeface="Georgia"/>
              </a:rPr>
              <a:t/>
            </a:r>
            <a:br>
              <a:rPr lang="ru-RU" sz="2700" b="0" dirty="0" smtClean="0">
                <a:solidFill>
                  <a:srgbClr val="2E2E2E"/>
                </a:solidFill>
                <a:effectLst/>
                <a:latin typeface="Georgia"/>
              </a:rPr>
            </a:br>
            <a:r>
              <a:rPr lang="ru-RU" sz="2700" b="0" dirty="0" smtClean="0">
                <a:solidFill>
                  <a:srgbClr val="2E2E2E"/>
                </a:solidFill>
                <a:effectLst/>
                <a:latin typeface="Georgia"/>
              </a:rPr>
              <a:t>Неблагоприятные </a:t>
            </a:r>
            <a:r>
              <a:rPr lang="ru-RU" sz="2700" b="0" dirty="0">
                <a:solidFill>
                  <a:srgbClr val="2E2E2E"/>
                </a:solidFill>
                <a:effectLst/>
                <a:latin typeface="Georgia"/>
              </a:rPr>
              <a:t>микросоциальные и бытовые условия. · Трудности школьной адаптации и т.п.</a:t>
            </a:r>
            <a:endParaRPr lang="ru-RU" sz="2700" b="0" i="0" dirty="0">
              <a:solidFill>
                <a:srgbClr val="2E2E2E"/>
              </a:solidFill>
              <a:effectLst/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5880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692696"/>
            <a:ext cx="8183880" cy="5688632"/>
          </a:xfrm>
        </p:spPr>
        <p:txBody>
          <a:bodyPr/>
          <a:lstStyle/>
          <a:p>
            <a:r>
              <a:rPr lang="en-US" dirty="0" smtClean="0"/>
              <a:t>NB!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764704"/>
            <a:ext cx="8183880" cy="5616624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rgbClr val="2E2E2E"/>
                </a:solidFill>
                <a:latin typeface="Georgia"/>
              </a:rPr>
              <a:t>Патогенное влияние психотравмирующих факторов зависит также и от психологической </a:t>
            </a:r>
            <a:r>
              <a:rPr lang="ru-RU" sz="2800" b="1" dirty="0">
                <a:solidFill>
                  <a:srgbClr val="2E2E2E"/>
                </a:solidFill>
                <a:latin typeface="Georgia"/>
              </a:rPr>
              <a:t>значимости</a:t>
            </a:r>
            <a:r>
              <a:rPr lang="ru-RU" sz="2800" dirty="0">
                <a:solidFill>
                  <a:srgbClr val="2E2E2E"/>
                </a:solidFill>
                <a:latin typeface="Georgia"/>
              </a:rPr>
              <a:t> психотравмирующей ситуации, которая определяется содержанием значимых травмирующих переживаний в анамнезе (переживания, вязанные с болезнью или смертью близких, несчастными случаями и т.п., случаи серьезных неудач в его жизни и т.д.). </a:t>
            </a:r>
            <a:endParaRPr lang="en-US" sz="2800" dirty="0" smtClean="0">
              <a:solidFill>
                <a:srgbClr val="2E2E2E"/>
              </a:solidFill>
              <a:latin typeface="Georgia"/>
            </a:endParaRPr>
          </a:p>
          <a:p>
            <a:pPr algn="just"/>
            <a:r>
              <a:rPr lang="ru-RU" sz="2800" dirty="0" smtClean="0">
                <a:solidFill>
                  <a:srgbClr val="2E2E2E"/>
                </a:solidFill>
                <a:latin typeface="Georgia"/>
              </a:rPr>
              <a:t>Однако </a:t>
            </a:r>
            <a:r>
              <a:rPr lang="ru-RU" sz="2800" dirty="0">
                <a:solidFill>
                  <a:srgbClr val="2E2E2E"/>
                </a:solidFill>
                <a:latin typeface="Georgia"/>
              </a:rPr>
              <a:t>ведущим причинным фактором является психотравмирующее воздействие.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2216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94061" y="-675456"/>
            <a:ext cx="8424936" cy="1893913"/>
          </a:xfrm>
        </p:spPr>
        <p:txBody>
          <a:bodyPr rtlCol="0"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Char char="*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2000" i="1" dirty="0" err="1" smtClean="0">
                <a:solidFill>
                  <a:schemeClr val="tx1"/>
                </a:solidFill>
              </a:rPr>
              <a:t>Примеры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</a:rPr>
              <a:t>факторов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</a:rPr>
              <a:t>риска</a:t>
            </a:r>
            <a:r>
              <a:rPr lang="en-GB" sz="2000" i="1" dirty="0" smtClean="0">
                <a:solidFill>
                  <a:schemeClr val="tx1"/>
                </a:solidFill>
              </a:rPr>
              <a:t>, </a:t>
            </a:r>
            <a:r>
              <a:rPr lang="en-GB" sz="2000" i="1" dirty="0" err="1" smtClean="0">
                <a:solidFill>
                  <a:schemeClr val="tx1"/>
                </a:solidFill>
              </a:rPr>
              <a:t>уязвимости,предохраняющих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</a:rPr>
              <a:t>факторов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en-GB" sz="2000" i="1" dirty="0" smtClean="0">
                <a:solidFill>
                  <a:schemeClr val="tx1"/>
                </a:solidFill>
              </a:rPr>
              <a:t>и </a:t>
            </a:r>
            <a:r>
              <a:rPr lang="en-GB" sz="2000" i="1" dirty="0" err="1" smtClean="0">
                <a:solidFill>
                  <a:schemeClr val="tx1"/>
                </a:solidFill>
              </a:rPr>
              <a:t>предохраняющих</a:t>
            </a:r>
            <a:r>
              <a:rPr lang="en-GB" sz="2000" i="1" dirty="0" smtClean="0">
                <a:solidFill>
                  <a:schemeClr val="tx1"/>
                </a:solidFill>
              </a:rPr>
              <a:t> </a:t>
            </a:r>
            <a:r>
              <a:rPr lang="en-GB" sz="2000" i="1" dirty="0" err="1" smtClean="0">
                <a:solidFill>
                  <a:schemeClr val="tx1"/>
                </a:solidFill>
              </a:rPr>
              <a:t>механизмов</a:t>
            </a:r>
            <a:r>
              <a:rPr lang="en-GB" sz="2000" i="1" dirty="0" smtClean="0">
                <a:solidFill>
                  <a:schemeClr val="tx1"/>
                </a:solidFill>
              </a:rPr>
              <a:t/>
            </a:r>
            <a:br>
              <a:rPr lang="en-GB" sz="2000" i="1" dirty="0" smtClean="0">
                <a:solidFill>
                  <a:schemeClr val="tx1"/>
                </a:solidFill>
              </a:rPr>
            </a:br>
            <a:r>
              <a:rPr lang="en-GB" sz="1400" i="1" dirty="0" err="1" smtClean="0">
                <a:solidFill>
                  <a:schemeClr val="tx1"/>
                </a:solidFill>
              </a:rPr>
              <a:t>Источник</a:t>
            </a:r>
            <a:r>
              <a:rPr lang="en-GB" sz="1400" i="1" dirty="0" smtClean="0">
                <a:solidFill>
                  <a:schemeClr val="tx1"/>
                </a:solidFill>
              </a:rPr>
              <a:t>' </a:t>
            </a:r>
            <a:r>
              <a:rPr lang="en-GB" sz="1400" i="1" dirty="0" err="1" smtClean="0">
                <a:solidFill>
                  <a:schemeClr val="tx1"/>
                </a:solidFill>
              </a:rPr>
              <a:t>Masten</a:t>
            </a:r>
            <a:r>
              <a:rPr lang="en-GB" sz="1400" i="1" dirty="0" smtClean="0">
                <a:solidFill>
                  <a:schemeClr val="tx1"/>
                </a:solidFill>
              </a:rPr>
              <a:t> &amp; </a:t>
            </a:r>
            <a:r>
              <a:rPr lang="en-GB" sz="1400" i="1" dirty="0" err="1" smtClean="0">
                <a:solidFill>
                  <a:schemeClr val="tx1"/>
                </a:solidFill>
              </a:rPr>
              <a:t>Coatsworth</a:t>
            </a:r>
            <a:r>
              <a:rPr lang="en-GB" sz="1400" i="1" dirty="0" smtClean="0">
                <a:solidFill>
                  <a:schemeClr val="tx1"/>
                </a:solidFill>
              </a:rPr>
              <a:t> (1998), Robins П9791</a:t>
            </a:r>
          </a:p>
        </p:txBody>
      </p:sp>
      <p:grpSp>
        <p:nvGrpSpPr>
          <p:cNvPr id="14339" name="Group 2"/>
          <p:cNvGrpSpPr>
            <a:grpSpLocks/>
          </p:cNvGrpSpPr>
          <p:nvPr/>
        </p:nvGrpSpPr>
        <p:grpSpPr bwMode="auto">
          <a:xfrm>
            <a:off x="323528" y="1196752"/>
            <a:ext cx="8496944" cy="5472609"/>
            <a:chOff x="48" y="720"/>
            <a:chExt cx="5761" cy="3601"/>
          </a:xfrm>
        </p:grpSpPr>
        <p:sp>
          <p:nvSpPr>
            <p:cNvPr id="14340" name="Rectangle 3"/>
            <p:cNvSpPr>
              <a:spLocks noChangeArrowheads="1"/>
            </p:cNvSpPr>
            <p:nvPr/>
          </p:nvSpPr>
          <p:spPr bwMode="auto">
            <a:xfrm>
              <a:off x="3293" y="3531"/>
              <a:ext cx="1266" cy="7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Позитивные отношения с другими взрослыми </a:t>
              </a:r>
              <a:endParaRPr lang="ru-RU" sz="1200">
                <a:solidFill>
                  <a:srgbClr val="000000"/>
                </a:solidFill>
                <a:cs typeface="Times New Roman" pitchFamily="16" charset="0"/>
              </a:endParaRPr>
            </a:p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Терпимость культуры к многообразию </a:t>
              </a:r>
            </a:p>
          </p:txBody>
        </p:sp>
        <p:sp>
          <p:nvSpPr>
            <p:cNvPr id="14341" name="Rectangle 4"/>
            <p:cNvSpPr>
              <a:spLocks noChangeArrowheads="1"/>
            </p:cNvSpPr>
            <p:nvPr/>
          </p:nvSpPr>
          <p:spPr bwMode="auto">
            <a:xfrm>
              <a:off x="2399" y="3531"/>
              <a:ext cx="894" cy="7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>
                  <a:solidFill>
                    <a:srgbClr val="000000"/>
                  </a:solidFill>
                  <a:cs typeface="Times New Roman" pitchFamily="16" charset="0"/>
                </a:rPr>
                <a:t>Личностные </a:t>
              </a:r>
            </a:p>
            <a:p>
              <a:pPr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>
                  <a:solidFill>
                    <a:srgbClr val="000000"/>
                  </a:solidFill>
                  <a:cs typeface="Times New Roman" pitchFamily="16" charset="0"/>
                </a:rPr>
                <a:t>характеристики, которые </a:t>
              </a:r>
            </a:p>
            <a:p>
              <a:pPr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>
                  <a:solidFill>
                    <a:srgbClr val="000000"/>
                  </a:solidFill>
                  <a:cs typeface="Times New Roman" pitchFamily="16" charset="0"/>
                </a:rPr>
                <a:t>противоречат общественным идеалам и/или ожиданиям </a:t>
              </a:r>
            </a:p>
          </p:txBody>
        </p:sp>
        <p:sp>
          <p:nvSpPr>
            <p:cNvPr id="14342" name="Rectangle 5"/>
            <p:cNvSpPr>
              <a:spLocks noChangeArrowheads="1"/>
            </p:cNvSpPr>
            <p:nvPr/>
          </p:nvSpPr>
          <p:spPr bwMode="auto">
            <a:xfrm>
              <a:off x="967" y="3531"/>
              <a:ext cx="1432" cy="7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  <a:cs typeface="Times New Roman" pitchFamily="16" charset="0"/>
                </a:rPr>
                <a:t>Нищета </a:t>
              </a:r>
            </a:p>
          </p:txBody>
        </p:sp>
        <p:sp>
          <p:nvSpPr>
            <p:cNvPr id="14343" name="Rectangle 6"/>
            <p:cNvSpPr>
              <a:spLocks noChangeArrowheads="1"/>
            </p:cNvSpPr>
            <p:nvPr/>
          </p:nvSpPr>
          <p:spPr bwMode="auto">
            <a:xfrm>
              <a:off x="48" y="3531"/>
              <a:ext cx="919" cy="7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cs typeface="Times New Roman" pitchFamily="16" charset="0"/>
                </a:rPr>
                <a:t>Надличностный</a:t>
              </a:r>
              <a:r>
                <a:rPr lang="en-GB" sz="1400" b="1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</a:p>
          </p:txBody>
        </p:sp>
        <p:sp>
          <p:nvSpPr>
            <p:cNvPr id="14344" name="Rectangle 7"/>
            <p:cNvSpPr>
              <a:spLocks noChangeArrowheads="1"/>
            </p:cNvSpPr>
            <p:nvPr/>
          </p:nvSpPr>
          <p:spPr bwMode="auto">
            <a:xfrm>
              <a:off x="3293" y="3180"/>
              <a:ext cx="1266" cy="3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Позитивные отношения со сверстниками </a:t>
              </a:r>
            </a:p>
          </p:txBody>
        </p:sp>
        <p:sp>
          <p:nvSpPr>
            <p:cNvPr id="14345" name="Rectangle 8"/>
            <p:cNvSpPr>
              <a:spLocks noChangeArrowheads="1"/>
            </p:cNvSpPr>
            <p:nvPr/>
          </p:nvSpPr>
          <p:spPr bwMode="auto">
            <a:xfrm>
              <a:off x="2399" y="3180"/>
              <a:ext cx="894" cy="3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Плохие социальные навыки </a:t>
              </a:r>
            </a:p>
          </p:txBody>
        </p:sp>
        <p:sp>
          <p:nvSpPr>
            <p:cNvPr id="14346" name="Rectangle 9"/>
            <p:cNvSpPr>
              <a:spLocks noChangeArrowheads="1"/>
            </p:cNvSpPr>
            <p:nvPr/>
          </p:nvSpPr>
          <p:spPr bwMode="auto">
            <a:xfrm>
              <a:off x="967" y="3180"/>
              <a:ext cx="1432" cy="3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Антисоциальная сеть сверстников </a:t>
              </a:r>
            </a:p>
          </p:txBody>
        </p:sp>
        <p:sp>
          <p:nvSpPr>
            <p:cNvPr id="14347" name="Rectangle 10"/>
            <p:cNvSpPr>
              <a:spLocks noChangeArrowheads="1"/>
            </p:cNvSpPr>
            <p:nvPr/>
          </p:nvSpPr>
          <p:spPr bwMode="auto">
            <a:xfrm>
              <a:off x="48" y="3180"/>
              <a:ext cx="919" cy="35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cs typeface="Times New Roman" pitchFamily="16" charset="0"/>
                </a:rPr>
                <a:t>Межличностный: сверстники</a:t>
              </a:r>
              <a:r>
                <a:rPr lang="en-GB" sz="1400" b="1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</a:p>
          </p:txBody>
        </p:sp>
        <p:sp>
          <p:nvSpPr>
            <p:cNvPr id="14348" name="Rectangle 11"/>
            <p:cNvSpPr>
              <a:spLocks noChangeArrowheads="1"/>
            </p:cNvSpPr>
            <p:nvPr/>
          </p:nvSpPr>
          <p:spPr bwMode="auto">
            <a:xfrm>
              <a:off x="3293" y="2458"/>
              <a:ext cx="1266" cy="7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indent="1588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Позитивная, стабильная забота </a:t>
              </a:r>
            </a:p>
            <a:p>
              <a:pPr indent="1588"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Компетентные</a:t>
              </a:r>
            </a:p>
            <a:p>
              <a:pPr indent="1588"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 взрослые модели </a:t>
              </a:r>
              <a:endParaRPr lang="ru-RU" sz="1200">
                <a:solidFill>
                  <a:srgbClr val="000000"/>
                </a:solidFill>
                <a:cs typeface="Times New Roman" pitchFamily="16" charset="0"/>
              </a:endParaRPr>
            </a:p>
            <a:p>
              <a:pPr indent="1588"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Родительский надзор </a:t>
              </a:r>
            </a:p>
          </p:txBody>
        </p:sp>
        <p:sp>
          <p:nvSpPr>
            <p:cNvPr id="14349" name="Rectangle 12"/>
            <p:cNvSpPr>
              <a:spLocks noChangeArrowheads="1"/>
            </p:cNvSpPr>
            <p:nvPr/>
          </p:nvSpPr>
          <p:spPr bwMode="auto">
            <a:xfrm>
              <a:off x="2399" y="2458"/>
              <a:ext cx="894" cy="7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indent="1588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Плохие </a:t>
              </a:r>
            </a:p>
            <a:p>
              <a:pPr indent="1588"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отношения с обоими родителями Отсутствие </a:t>
              </a:r>
            </a:p>
            <a:p>
              <a:pPr indent="1588"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нежной заботы </a:t>
              </a:r>
            </a:p>
          </p:txBody>
        </p:sp>
        <p:sp>
          <p:nvSpPr>
            <p:cNvPr id="14350" name="Rectangle 13"/>
            <p:cNvSpPr>
              <a:spLocks noChangeArrowheads="1"/>
            </p:cNvSpPr>
            <p:nvPr/>
          </p:nvSpPr>
          <p:spPr bwMode="auto">
            <a:xfrm>
              <a:off x="967" y="2458"/>
              <a:ext cx="1432" cy="7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Супружеская или семейная дисгармония </a:t>
              </a:r>
              <a:endParaRPr lang="ru-RU" sz="1200">
                <a:solidFill>
                  <a:srgbClr val="000000"/>
                </a:solidFill>
                <a:cs typeface="Times New Roman" pitchFamily="16" charset="0"/>
              </a:endParaRPr>
            </a:p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Жестокое обращение или заброшенность </a:t>
              </a:r>
            </a:p>
          </p:txBody>
        </p:sp>
        <p:sp>
          <p:nvSpPr>
            <p:cNvPr id="14351" name="Rectangle 14"/>
            <p:cNvSpPr>
              <a:spLocks noChangeArrowheads="1"/>
            </p:cNvSpPr>
            <p:nvPr/>
          </p:nvSpPr>
          <p:spPr bwMode="auto">
            <a:xfrm>
              <a:off x="48" y="2458"/>
              <a:ext cx="919" cy="72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cs typeface="Times New Roman" pitchFamily="16" charset="0"/>
                </a:rPr>
                <a:t>Межличностный: семья</a:t>
              </a:r>
              <a:r>
                <a:rPr lang="en-GB" sz="1400" b="1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</a:p>
          </p:txBody>
        </p:sp>
        <p:sp>
          <p:nvSpPr>
            <p:cNvPr id="14352" name="Rectangle 15"/>
            <p:cNvSpPr>
              <a:spLocks noChangeArrowheads="1"/>
            </p:cNvSpPr>
            <p:nvPr/>
          </p:nvSpPr>
          <p:spPr bwMode="auto">
            <a:xfrm>
              <a:off x="3293" y="1789"/>
              <a:ext cx="1266" cy="6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Интеллект </a:t>
              </a:r>
              <a:endParaRPr lang="ru-RU" sz="1200">
                <a:solidFill>
                  <a:srgbClr val="000000"/>
                </a:solidFill>
                <a:cs typeface="Times New Roman" pitchFamily="16" charset="0"/>
              </a:endParaRPr>
            </a:p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Компетентность </a:t>
              </a:r>
              <a:endParaRPr lang="ru-RU" sz="1200">
                <a:solidFill>
                  <a:srgbClr val="000000"/>
                </a:solidFill>
                <a:cs typeface="Times New Roman" pitchFamily="16" charset="0"/>
              </a:endParaRPr>
            </a:p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Социабельность </a:t>
              </a:r>
            </a:p>
          </p:txBody>
        </p:sp>
        <p:sp>
          <p:nvSpPr>
            <p:cNvPr id="14353" name="Rectangle 16"/>
            <p:cNvSpPr>
              <a:spLocks noChangeArrowheads="1"/>
            </p:cNvSpPr>
            <p:nvPr/>
          </p:nvSpPr>
          <p:spPr bwMode="auto">
            <a:xfrm>
              <a:off x="2399" y="1789"/>
              <a:ext cx="894" cy="6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Гендер </a:t>
              </a:r>
            </a:p>
            <a:p>
              <a:pPr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Слабая </a:t>
              </a:r>
            </a:p>
            <a:p>
              <a:pPr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способность планирования </a:t>
              </a:r>
            </a:p>
          </p:txBody>
        </p:sp>
        <p:sp>
          <p:nvSpPr>
            <p:cNvPr id="14354" name="Rectangle 17"/>
            <p:cNvSpPr>
              <a:spLocks noChangeArrowheads="1"/>
            </p:cNvSpPr>
            <p:nvPr/>
          </p:nvSpPr>
          <p:spPr bwMode="auto">
            <a:xfrm>
              <a:off x="967" y="1789"/>
              <a:ext cx="1432" cy="6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dirty="0" err="1">
                  <a:solidFill>
                    <a:srgbClr val="000000"/>
                  </a:solidFill>
                  <a:cs typeface="Times New Roman" pitchFamily="16" charset="0"/>
                </a:rPr>
                <a:t>Низкий</a:t>
              </a:r>
              <a:r>
                <a:rPr lang="en-GB" sz="1000" dirty="0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  <a:r>
                <a:rPr lang="en-GB" sz="1000" dirty="0" err="1">
                  <a:solidFill>
                    <a:srgbClr val="000000"/>
                  </a:solidFill>
                  <a:cs typeface="Times New Roman" pitchFamily="16" charset="0"/>
                </a:rPr>
                <a:t>интеллект</a:t>
              </a:r>
              <a:r>
                <a:rPr lang="en-GB" sz="1000" dirty="0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</a:p>
            <a:p>
              <a:pPr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dirty="0" err="1">
                  <a:solidFill>
                    <a:srgbClr val="000000"/>
                  </a:solidFill>
                  <a:cs typeface="Times New Roman" pitchFamily="16" charset="0"/>
                </a:rPr>
                <a:t>Низкая</a:t>
              </a:r>
              <a:r>
                <a:rPr lang="en-GB" sz="1000" dirty="0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  <a:r>
                <a:rPr lang="en-GB" sz="1000" dirty="0" err="1">
                  <a:solidFill>
                    <a:srgbClr val="000000"/>
                  </a:solidFill>
                  <a:cs typeface="Times New Roman" pitchFamily="16" charset="0"/>
                </a:rPr>
                <a:t>самооценка</a:t>
              </a:r>
              <a:r>
                <a:rPr lang="en-GB" sz="1000" dirty="0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</a:p>
            <a:p>
              <a:pPr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dirty="0" err="1">
                  <a:solidFill>
                    <a:srgbClr val="000000"/>
                  </a:solidFill>
                  <a:cs typeface="Times New Roman" pitchFamily="16" charset="0"/>
                </a:rPr>
                <a:t>Низкая</a:t>
              </a:r>
              <a:r>
                <a:rPr lang="en-GB" sz="1000" dirty="0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  <a:r>
                <a:rPr lang="en-GB" sz="1000" dirty="0" err="1">
                  <a:solidFill>
                    <a:srgbClr val="000000"/>
                  </a:solidFill>
                  <a:cs typeface="Times New Roman" pitchFamily="16" charset="0"/>
                </a:rPr>
                <a:t>самоэффективность</a:t>
              </a:r>
              <a:r>
                <a:rPr lang="en-GB" sz="1000" dirty="0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  <a:endParaRPr lang="ru-RU" sz="1000" dirty="0">
                <a:solidFill>
                  <a:srgbClr val="000000"/>
                </a:solidFill>
                <a:cs typeface="Times New Roman" pitchFamily="16" charset="0"/>
              </a:endParaRPr>
            </a:p>
            <a:p>
              <a:pPr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dirty="0" err="1">
                  <a:solidFill>
                    <a:srgbClr val="000000"/>
                  </a:solidFill>
                  <a:cs typeface="Times New Roman" pitchFamily="16" charset="0"/>
                </a:rPr>
                <a:t>Низкий</a:t>
              </a:r>
              <a:r>
                <a:rPr lang="en-GB" sz="1000" dirty="0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  <a:r>
                <a:rPr lang="en-GB" sz="1000" dirty="0" err="1">
                  <a:solidFill>
                    <a:srgbClr val="000000"/>
                  </a:solidFill>
                  <a:cs typeface="Times New Roman" pitchFamily="16" charset="0"/>
                </a:rPr>
                <a:t>самоконтроль</a:t>
              </a:r>
              <a:r>
                <a:rPr lang="en-GB" sz="1000" dirty="0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  <a:endParaRPr lang="ru-RU" sz="1000" dirty="0">
                <a:solidFill>
                  <a:srgbClr val="000000"/>
                </a:solidFill>
                <a:cs typeface="Times New Roman" pitchFamily="16" charset="0"/>
              </a:endParaRPr>
            </a:p>
            <a:p>
              <a:pPr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dirty="0" err="1">
                  <a:solidFill>
                    <a:srgbClr val="000000"/>
                  </a:solidFill>
                  <a:cs typeface="Times New Roman" pitchFamily="16" charset="0"/>
                </a:rPr>
                <a:t>Ненадежная</a:t>
              </a:r>
              <a:r>
                <a:rPr lang="en-GB" sz="1200" dirty="0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  <a:r>
                <a:rPr lang="en-GB" sz="1200" dirty="0" err="1">
                  <a:solidFill>
                    <a:srgbClr val="000000"/>
                  </a:solidFill>
                  <a:cs typeface="Times New Roman" pitchFamily="16" charset="0"/>
                </a:rPr>
                <a:t>привязанность</a:t>
              </a:r>
              <a:r>
                <a:rPr lang="en-GB" sz="1200" dirty="0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</a:p>
          </p:txBody>
        </p:sp>
        <p:sp>
          <p:nvSpPr>
            <p:cNvPr id="14355" name="Rectangle 18"/>
            <p:cNvSpPr>
              <a:spLocks noChangeArrowheads="1"/>
            </p:cNvSpPr>
            <p:nvPr/>
          </p:nvSpPr>
          <p:spPr bwMode="auto">
            <a:xfrm>
              <a:off x="48" y="1789"/>
              <a:ext cx="919" cy="6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b="1">
                  <a:solidFill>
                    <a:srgbClr val="000000"/>
                  </a:solidFill>
                  <a:cs typeface="Times New Roman" pitchFamily="16" charset="0"/>
                </a:rPr>
                <a:t>Внутриличностный </a:t>
              </a:r>
            </a:p>
          </p:txBody>
        </p:sp>
        <p:sp>
          <p:nvSpPr>
            <p:cNvPr id="14356" name="Rectangle 19"/>
            <p:cNvSpPr>
              <a:spLocks noChangeArrowheads="1"/>
            </p:cNvSpPr>
            <p:nvPr/>
          </p:nvSpPr>
          <p:spPr bwMode="auto">
            <a:xfrm>
              <a:off x="4511" y="978"/>
              <a:ext cx="1249" cy="334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 indent="1588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  <a:cs typeface="Times New Roman" pitchFamily="16" charset="0"/>
                </a:rPr>
                <a:t>Снижение влияния риска </a:t>
              </a:r>
              <a:endParaRPr lang="ru-RU" sz="1400">
                <a:solidFill>
                  <a:srgbClr val="000000"/>
                </a:solidFill>
                <a:cs typeface="Times New Roman" pitchFamily="16" charset="0"/>
              </a:endParaRPr>
            </a:p>
            <a:p>
              <a:pPr indent="1588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400">
                <a:solidFill>
                  <a:srgbClr val="000000"/>
                </a:solidFill>
                <a:cs typeface="Times New Roman" pitchFamily="16" charset="0"/>
              </a:endParaRPr>
            </a:p>
            <a:p>
              <a:pPr indent="1588"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  <a:cs typeface="Times New Roman" pitchFamily="16" charset="0"/>
                </a:rPr>
                <a:t>Ослабление </a:t>
              </a:r>
            </a:p>
            <a:p>
              <a:pPr indent="1588"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  <a:cs typeface="Times New Roman" pitchFamily="16" charset="0"/>
                </a:rPr>
                <a:t>негативных цепных реакций </a:t>
              </a:r>
              <a:endParaRPr lang="ru-RU" sz="1400">
                <a:solidFill>
                  <a:srgbClr val="000000"/>
                </a:solidFill>
                <a:cs typeface="Times New Roman" pitchFamily="16" charset="0"/>
              </a:endParaRPr>
            </a:p>
            <a:p>
              <a:pPr indent="1588"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400">
                <a:solidFill>
                  <a:srgbClr val="000000"/>
                </a:solidFill>
                <a:cs typeface="Times New Roman" pitchFamily="16" charset="0"/>
              </a:endParaRPr>
            </a:p>
            <a:p>
              <a:pPr indent="1588"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  <a:cs typeface="Times New Roman" pitchFamily="16" charset="0"/>
                </a:rPr>
                <a:t>Повышение </a:t>
              </a:r>
            </a:p>
            <a:p>
              <a:pPr indent="1588"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  <a:cs typeface="Times New Roman" pitchFamily="16" charset="0"/>
                </a:rPr>
                <a:t>самооценки и самоэффективности</a:t>
              </a:r>
              <a:endParaRPr lang="ru-RU" sz="1400">
                <a:solidFill>
                  <a:srgbClr val="000000"/>
                </a:solidFill>
                <a:cs typeface="Times New Roman" pitchFamily="16" charset="0"/>
              </a:endParaRPr>
            </a:p>
            <a:p>
              <a:pPr indent="1588"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</a:p>
            <a:p>
              <a:pPr indent="1588"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>
                  <a:solidFill>
                    <a:srgbClr val="000000"/>
                  </a:solidFill>
                  <a:cs typeface="Times New Roman" pitchFamily="16" charset="0"/>
                </a:rPr>
                <a:t>Использование возможностей</a:t>
              </a:r>
              <a:r>
                <a:rPr lang="en-GB" sz="1000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</a:p>
          </p:txBody>
        </p:sp>
        <p:sp>
          <p:nvSpPr>
            <p:cNvPr id="14357" name="Rectangle 20"/>
            <p:cNvSpPr>
              <a:spLocks noChangeArrowheads="1"/>
            </p:cNvSpPr>
            <p:nvPr/>
          </p:nvSpPr>
          <p:spPr bwMode="auto">
            <a:xfrm>
              <a:off x="3293" y="978"/>
              <a:ext cx="1266" cy="8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Легкий темперамент </a:t>
              </a:r>
            </a:p>
          </p:txBody>
        </p:sp>
        <p:sp>
          <p:nvSpPr>
            <p:cNvPr id="14358" name="Rectangle 21"/>
            <p:cNvSpPr>
              <a:spLocks noChangeArrowheads="1"/>
            </p:cNvSpPr>
            <p:nvPr/>
          </p:nvSpPr>
          <p:spPr bwMode="auto">
            <a:xfrm>
              <a:off x="2399" y="978"/>
              <a:ext cx="894" cy="8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Трудный темперамент </a:t>
              </a:r>
            </a:p>
          </p:txBody>
        </p:sp>
        <p:sp>
          <p:nvSpPr>
            <p:cNvPr id="14359" name="Rectangle 22"/>
            <p:cNvSpPr>
              <a:spLocks noChangeArrowheads="1"/>
            </p:cNvSpPr>
            <p:nvPr/>
          </p:nvSpPr>
          <p:spPr bwMode="auto">
            <a:xfrm>
              <a:off x="967" y="978"/>
              <a:ext cx="1432" cy="8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Наследственные болезни </a:t>
              </a:r>
              <a:endParaRPr lang="ru-RU" sz="1200">
                <a:solidFill>
                  <a:srgbClr val="000000"/>
                </a:solidFill>
                <a:cs typeface="Times New Roman" pitchFamily="16" charset="0"/>
              </a:endParaRPr>
            </a:p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Пре- и перинатальные воздействия Неврологические нарушения </a:t>
              </a:r>
            </a:p>
            <a:p>
              <a:pPr eaLnBrk="0" hangingPunct="0"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>
                  <a:solidFill>
                    <a:srgbClr val="000000"/>
                  </a:solidFill>
                  <a:cs typeface="Times New Roman" pitchFamily="16" charset="0"/>
                </a:rPr>
                <a:t>Неправильное питание </a:t>
              </a:r>
            </a:p>
          </p:txBody>
        </p:sp>
        <p:sp>
          <p:nvSpPr>
            <p:cNvPr id="14360" name="Rectangle 23"/>
            <p:cNvSpPr>
              <a:spLocks noChangeArrowheads="1"/>
            </p:cNvSpPr>
            <p:nvPr/>
          </p:nvSpPr>
          <p:spPr bwMode="auto">
            <a:xfrm>
              <a:off x="48" y="978"/>
              <a:ext cx="919" cy="81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>
                  <a:solidFill>
                    <a:srgbClr val="000000"/>
                  </a:solidFill>
                  <a:cs typeface="Times New Roman" pitchFamily="16" charset="0"/>
                </a:rPr>
                <a:t>Органический </a:t>
              </a:r>
            </a:p>
          </p:txBody>
        </p:sp>
        <p:sp>
          <p:nvSpPr>
            <p:cNvPr id="14361" name="Rectangle 24"/>
            <p:cNvSpPr>
              <a:spLocks noChangeArrowheads="1"/>
            </p:cNvSpPr>
            <p:nvPr/>
          </p:nvSpPr>
          <p:spPr bwMode="auto">
            <a:xfrm>
              <a:off x="4559" y="720"/>
              <a:ext cx="1249" cy="2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Clr>
                  <a:srgbClr val="6E6E6E"/>
                </a:buCl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6E6E6E"/>
                  </a:solidFill>
                  <a:cs typeface="Times New Roman" pitchFamily="16" charset="0"/>
                </a:rPr>
                <a:t>Предохраняю­щие механизмы</a:t>
              </a:r>
              <a:r>
                <a:rPr lang="en-GB" sz="1400" b="1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</a:p>
          </p:txBody>
        </p:sp>
        <p:sp>
          <p:nvSpPr>
            <p:cNvPr id="14362" name="Rectangle 25"/>
            <p:cNvSpPr>
              <a:spLocks noChangeArrowheads="1"/>
            </p:cNvSpPr>
            <p:nvPr/>
          </p:nvSpPr>
          <p:spPr bwMode="auto">
            <a:xfrm>
              <a:off x="3293" y="720"/>
              <a:ext cx="1266" cy="2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Clr>
                  <a:srgbClr val="6E6E6E"/>
                </a:buCl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100" b="1">
                  <a:solidFill>
                    <a:srgbClr val="6E6E6E"/>
                  </a:solidFill>
                  <a:cs typeface="Times New Roman" pitchFamily="16" charset="0"/>
                </a:rPr>
                <a:t>Предохраняющие факторы</a:t>
              </a:r>
              <a:r>
                <a:rPr lang="en-GB" sz="1200" b="1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</a:p>
          </p:txBody>
        </p:sp>
        <p:sp>
          <p:nvSpPr>
            <p:cNvPr id="14363" name="Rectangle 26"/>
            <p:cNvSpPr>
              <a:spLocks noChangeArrowheads="1"/>
            </p:cNvSpPr>
            <p:nvPr/>
          </p:nvSpPr>
          <p:spPr bwMode="auto">
            <a:xfrm>
              <a:off x="2399" y="720"/>
              <a:ext cx="894" cy="2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Clr>
                  <a:srgbClr val="6E6E6E"/>
                </a:buCl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6E6E6E"/>
                  </a:solidFill>
                  <a:cs typeface="Times New Roman" pitchFamily="16" charset="0"/>
                </a:rPr>
                <a:t>Факторы уязвимости</a:t>
              </a:r>
              <a:r>
                <a:rPr lang="en-GB" sz="1400" b="1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</a:p>
          </p:txBody>
        </p:sp>
        <p:sp>
          <p:nvSpPr>
            <p:cNvPr id="14364" name="Rectangle 27"/>
            <p:cNvSpPr>
              <a:spLocks noChangeArrowheads="1"/>
            </p:cNvSpPr>
            <p:nvPr/>
          </p:nvSpPr>
          <p:spPr bwMode="auto">
            <a:xfrm>
              <a:off x="967" y="720"/>
              <a:ext cx="1432" cy="2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Clr>
                  <a:srgbClr val="6E6E6E"/>
                </a:buCl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>
                  <a:solidFill>
                    <a:srgbClr val="6E6E6E"/>
                  </a:solidFill>
                  <a:cs typeface="Times New Roman" pitchFamily="16" charset="0"/>
                </a:rPr>
                <a:t>Факторы риска</a:t>
              </a:r>
              <a:r>
                <a:rPr lang="en-GB" sz="1600" b="1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</a:p>
          </p:txBody>
        </p:sp>
        <p:sp>
          <p:nvSpPr>
            <p:cNvPr id="14365" name="Rectangle 28"/>
            <p:cNvSpPr>
              <a:spLocks noChangeArrowheads="1"/>
            </p:cNvSpPr>
            <p:nvPr/>
          </p:nvSpPr>
          <p:spPr bwMode="auto">
            <a:xfrm>
              <a:off x="48" y="720"/>
              <a:ext cx="919" cy="25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/>
            <a:lstStyle/>
            <a:p>
              <a:pPr>
                <a:buSzPct val="65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>
                  <a:solidFill>
                    <a:srgbClr val="000000"/>
                  </a:solidFill>
                  <a:cs typeface="Times New Roman" pitchFamily="16" charset="0"/>
                </a:rPr>
                <a:t>Контекст</a:t>
              </a:r>
              <a:r>
                <a:rPr lang="en-GB">
                  <a:solidFill>
                    <a:srgbClr val="000000"/>
                  </a:solidFill>
                  <a:cs typeface="Times New Roman" pitchFamily="16" charset="0"/>
                </a:rPr>
                <a:t> </a:t>
              </a:r>
            </a:p>
          </p:txBody>
        </p:sp>
        <p:sp>
          <p:nvSpPr>
            <p:cNvPr id="14366" name="Line 29"/>
            <p:cNvSpPr>
              <a:spLocks noChangeShapeType="1"/>
            </p:cNvSpPr>
            <p:nvPr/>
          </p:nvSpPr>
          <p:spPr bwMode="auto">
            <a:xfrm>
              <a:off x="48" y="720"/>
              <a:ext cx="576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367" name="Line 30"/>
            <p:cNvSpPr>
              <a:spLocks noChangeShapeType="1"/>
            </p:cNvSpPr>
            <p:nvPr/>
          </p:nvSpPr>
          <p:spPr bwMode="auto">
            <a:xfrm>
              <a:off x="48" y="4320"/>
              <a:ext cx="576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368" name="Line 31"/>
            <p:cNvSpPr>
              <a:spLocks noChangeShapeType="1"/>
            </p:cNvSpPr>
            <p:nvPr/>
          </p:nvSpPr>
          <p:spPr bwMode="auto">
            <a:xfrm>
              <a:off x="48" y="720"/>
              <a:ext cx="1" cy="36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369" name="Line 32"/>
            <p:cNvSpPr>
              <a:spLocks noChangeShapeType="1"/>
            </p:cNvSpPr>
            <p:nvPr/>
          </p:nvSpPr>
          <p:spPr bwMode="auto">
            <a:xfrm>
              <a:off x="5808" y="720"/>
              <a:ext cx="1" cy="36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370" name="Line 33"/>
            <p:cNvSpPr>
              <a:spLocks noChangeShapeType="1"/>
            </p:cNvSpPr>
            <p:nvPr/>
          </p:nvSpPr>
          <p:spPr bwMode="auto">
            <a:xfrm>
              <a:off x="48" y="978"/>
              <a:ext cx="5760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371" name="Line 34"/>
            <p:cNvSpPr>
              <a:spLocks noChangeShapeType="1"/>
            </p:cNvSpPr>
            <p:nvPr/>
          </p:nvSpPr>
          <p:spPr bwMode="auto">
            <a:xfrm>
              <a:off x="967" y="720"/>
              <a:ext cx="1" cy="36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372" name="Line 35"/>
            <p:cNvSpPr>
              <a:spLocks noChangeShapeType="1"/>
            </p:cNvSpPr>
            <p:nvPr/>
          </p:nvSpPr>
          <p:spPr bwMode="auto">
            <a:xfrm>
              <a:off x="2399" y="720"/>
              <a:ext cx="1" cy="36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373" name="Line 36"/>
            <p:cNvSpPr>
              <a:spLocks noChangeShapeType="1"/>
            </p:cNvSpPr>
            <p:nvPr/>
          </p:nvSpPr>
          <p:spPr bwMode="auto">
            <a:xfrm>
              <a:off x="3293" y="720"/>
              <a:ext cx="1" cy="36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374" name="Line 37"/>
            <p:cNvSpPr>
              <a:spLocks noChangeShapeType="1"/>
            </p:cNvSpPr>
            <p:nvPr/>
          </p:nvSpPr>
          <p:spPr bwMode="auto">
            <a:xfrm>
              <a:off x="4559" y="720"/>
              <a:ext cx="1" cy="360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375" name="Line 38"/>
            <p:cNvSpPr>
              <a:spLocks noChangeShapeType="1"/>
            </p:cNvSpPr>
            <p:nvPr/>
          </p:nvSpPr>
          <p:spPr bwMode="auto">
            <a:xfrm>
              <a:off x="48" y="1789"/>
              <a:ext cx="4511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376" name="Line 39"/>
            <p:cNvSpPr>
              <a:spLocks noChangeShapeType="1"/>
            </p:cNvSpPr>
            <p:nvPr/>
          </p:nvSpPr>
          <p:spPr bwMode="auto">
            <a:xfrm>
              <a:off x="48" y="2458"/>
              <a:ext cx="4511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377" name="Line 40"/>
            <p:cNvSpPr>
              <a:spLocks noChangeShapeType="1"/>
            </p:cNvSpPr>
            <p:nvPr/>
          </p:nvSpPr>
          <p:spPr bwMode="auto">
            <a:xfrm>
              <a:off x="48" y="3180"/>
              <a:ext cx="4511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4378" name="Line 41"/>
            <p:cNvSpPr>
              <a:spLocks noChangeShapeType="1"/>
            </p:cNvSpPr>
            <p:nvPr/>
          </p:nvSpPr>
          <p:spPr bwMode="auto">
            <a:xfrm>
              <a:off x="48" y="3531"/>
              <a:ext cx="4511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4737156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347</TotalTime>
  <Words>977</Words>
  <Application>Microsoft Office PowerPoint</Application>
  <PresentationFormat>Экран (4:3)</PresentationFormat>
  <Paragraphs>153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34" baseType="lpstr">
      <vt:lpstr>MS Gothic</vt:lpstr>
      <vt:lpstr>Arial</vt:lpstr>
      <vt:lpstr>Calibri</vt:lpstr>
      <vt:lpstr>Georgia</vt:lpstr>
      <vt:lpstr>Lato-Regular</vt:lpstr>
      <vt:lpstr>Lucida Sans Unicode</vt:lpstr>
      <vt:lpstr>Roboto</vt:lpstr>
      <vt:lpstr>StarSymbol</vt:lpstr>
      <vt:lpstr>Times New Roman</vt:lpstr>
      <vt:lpstr>Verdana</vt:lpstr>
      <vt:lpstr>Wingdings</vt:lpstr>
      <vt:lpstr>Wingdings 2</vt:lpstr>
      <vt:lpstr>Аспект</vt:lpstr>
      <vt:lpstr>Тема Office</vt:lpstr>
      <vt:lpstr>1_Аспект</vt:lpstr>
      <vt:lpstr>Невротические расстройства у детей.</vt:lpstr>
      <vt:lpstr>Неврозы - психогенные заболевания, в основе которых лежат нарушения высшей нервной деятельности, клинически проявляющиеся : -аффективными непсихотическими расстройствами (страх, тревога, депрессия, колебания настроения и пр.) -соматовегетативными  -двигательными   расстройствами -переживаются как чуждые и болезненные -имеют тенденцию к обратному развитию,компенсации</vt:lpstr>
      <vt:lpstr>Невротические расстройства наблюдаются в любом возрасте, однако форму клинически очерченных заболеваний (собственно неврозов) они приобретают, как правило,  лишь после 6 – 7-летнего возраста.  До того невротические расстройства проявляются обычно в виде отдельных симптомов, которые мало осознаются и переживаются личностью ввиду ее незрелости.</vt:lpstr>
      <vt:lpstr>Эпидемиология.    -Больные неврозами составляют 23,3% к общему числу детей и подростков (до 17 лет включительно), находящихся под наблюдением психиатров.  Данные отдельных выборочных эпидемиологических исследований показывают, что истинная распространенность невротических расстройств в детском возрасте превышает показатели диспансерного учета в 5-7 раз (Козловская Г.В., Лебедев С.В., 1976).  Согласно исследованиям тех же авторов, невротические расстройства у детей школьного возраста встречаются в 2-2,5 раза чаще, чем у дошкольников. При этом в обеих возрастных группах детей преобладают мальчики. </vt:lpstr>
      <vt:lpstr>Неврозоподобные состояния –  группа нервно-психических нарушений, внешне напоминающих неврозы, но не обусловленных психогенными воздействиями.  Они занимают промежуточное положение между органическими заболеваниями и неврозами.   Процессуальные неврозоподобные расстройства (шизофрения, эпилепсия, прогрессирующие органические заболевания головного мозга)   Непроцессуальные Н. с. при резидуально-органической патологии головного мозга и при общесоматических заболеваниях.</vt:lpstr>
      <vt:lpstr>В этиологии неврозов как психогенных заболеваний основная причинная роль принадлежит разнообразным психотравмирующим факторам: острым шоковым психическим воздействиям, сопровождающимся сильным испугом, подострым и хроническим психотравмирующим ситуациям (развод родителей, конфликты в семье, школе, ситуация, связанная с пьянством родителей, школьная неуспеваемость и т.д.), эмоциональной депривации (т.е. дефициту положительных эмоциональных воздействий – любви, ласки, поощрения, ободрения и т.п.).</vt:lpstr>
      <vt:lpstr> Наряду с этим важное значение в этиологии неврозов имеют и другие факторы (внутренние и внешние). Внутренние факторы: ·  Особенности личности, связанные с психическим инфантилизмом (повышенная тревожность, пугливость, склонность к страхам). ·  Невропатические состояния, т.е. комплекс проявлений вегетативной и эмоциональной неустойчивости. · Изменения возрастной реактивности нервной системы в переходные (кризовые) периоды, т.е. в возрасте 2-4 лет, 6-8 лет и в пубертатном периоде.  Факторы внешних условий: ·  Неправильное воспитание. ·  Неблагоприятные микросоциальные и бытовые условия. · Трудности школьной адаптации и т.п.</vt:lpstr>
      <vt:lpstr>NB!</vt:lpstr>
      <vt:lpstr>Примеры факторов риска, уязвимости,предохраняющих факторов и предохраняющих механизмов Источник' Masten &amp; Coatsworth (1998), Robins П9791</vt:lpstr>
      <vt:lpstr>Классификация</vt:lpstr>
      <vt:lpstr>Подгруппа системных неврозов объединяет невротические тики, невротическое заикание, невротический расстройства сна, невротическое отсутствие аппетита, невротический энурез и энкопрез, а также патологические привычные действия детского возраста (сосание пальцев, кусание ногтей, яктацию, мастурбацию, трихотилломанию).</vt:lpstr>
      <vt:lpstr>Презентация PowerPoint</vt:lpstr>
      <vt:lpstr>Презентация PowerPoint</vt:lpstr>
      <vt:lpstr>Презентация PowerPoint</vt:lpstr>
      <vt:lpstr>Классификация аномальных ситуаций (МКБ-10)</vt:lpstr>
      <vt:lpstr>Виды привязанности  (проба Айнворта.)‏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ZOTOV</dc:creator>
  <cp:lastModifiedBy>user</cp:lastModifiedBy>
  <cp:revision>25</cp:revision>
  <dcterms:created xsi:type="dcterms:W3CDTF">2023-05-31T11:59:31Z</dcterms:created>
  <dcterms:modified xsi:type="dcterms:W3CDTF">2023-06-06T04:36:32Z</dcterms:modified>
</cp:coreProperties>
</file>