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322" r:id="rId3"/>
    <p:sldId id="324" r:id="rId4"/>
    <p:sldId id="335" r:id="rId5"/>
    <p:sldId id="338" r:id="rId6"/>
    <p:sldId id="336" r:id="rId7"/>
    <p:sldId id="339" r:id="rId8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5"/>
    <a:srgbClr val="DDEAF6"/>
    <a:srgbClr val="1E4E79"/>
    <a:srgbClr val="22B1BF"/>
    <a:srgbClr val="FFFFFF"/>
    <a:srgbClr val="5B9BD5"/>
    <a:srgbClr val="3A3838"/>
    <a:srgbClr val="9C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9540" autoAdjust="0"/>
  </p:normalViewPr>
  <p:slideViewPr>
    <p:cSldViewPr snapToGrid="0">
      <p:cViewPr varScale="1">
        <p:scale>
          <a:sx n="89" d="100"/>
          <a:sy n="89" d="100"/>
        </p:scale>
        <p:origin x="42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45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45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2096925D-850C-42E9-B4DF-C871782E4F31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658"/>
            <a:ext cx="2984871" cy="500456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658"/>
            <a:ext cx="2984871" cy="500456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15305BD-B5FF-4D53-B43B-F271ED6DB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6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67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72BE691D-8507-4463-BFB0-1DE81AEADA52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9D90975-1012-4054-BCE6-AA10DC9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1362075"/>
            <a:ext cx="6532563" cy="3675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3873" y="5241714"/>
            <a:ext cx="5471058" cy="42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>
              <a:buSzPts val="1100"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73700" y="10345389"/>
            <a:ext cx="2963477" cy="54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59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1362075"/>
            <a:ext cx="6532563" cy="3675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3873" y="5241714"/>
            <a:ext cx="5471058" cy="42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>
              <a:buSzPts val="1100"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73700" y="10345389"/>
            <a:ext cx="2963477" cy="54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3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59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1362075"/>
            <a:ext cx="6532563" cy="3675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3873" y="5241714"/>
            <a:ext cx="5471058" cy="42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>
              <a:buSzPts val="1100"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73700" y="10345389"/>
            <a:ext cx="2963477" cy="54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4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59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1362075"/>
            <a:ext cx="6532563" cy="3675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3873" y="5241714"/>
            <a:ext cx="5471058" cy="42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>
              <a:buSzPts val="1100"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73700" y="10345389"/>
            <a:ext cx="2963477" cy="54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5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96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1362075"/>
            <a:ext cx="6532563" cy="3675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3873" y="5241714"/>
            <a:ext cx="5471058" cy="42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>
              <a:buSzPts val="1100"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73700" y="10345389"/>
            <a:ext cx="2963477" cy="54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6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9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1362075"/>
            <a:ext cx="6532563" cy="3675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3873" y="5241714"/>
            <a:ext cx="5471058" cy="42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>
              <a:buSzPts val="1100"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73700" y="10345389"/>
            <a:ext cx="2963477" cy="54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7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26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39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905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068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24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538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6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396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60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325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124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858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AD20-9F35-436B-BC8E-E2EB9F58F6A6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57;g7e118ccf70_7_0"/>
          <p:cNvPicPr preferRelativeResize="0"/>
          <p:nvPr/>
        </p:nvPicPr>
        <p:blipFill rotWithShape="1">
          <a:blip r:embed="rId2" cstate="print">
            <a:alphaModFix amt="94000"/>
          </a:blip>
          <a:srcRect t="14423" b="1521"/>
          <a:stretch/>
        </p:blipFill>
        <p:spPr>
          <a:xfrm>
            <a:off x="4350" y="0"/>
            <a:ext cx="121911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58;g7e118ccf70_7_0"/>
          <p:cNvSpPr/>
          <p:nvPr/>
        </p:nvSpPr>
        <p:spPr>
          <a:xfrm>
            <a:off x="-6101" y="0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sz="1400" dirty="0"/>
          </a:p>
        </p:txBody>
      </p:sp>
      <p:sp>
        <p:nvSpPr>
          <p:cNvPr id="13" name="Google Shape;1158;g7e118ccf70_7_0"/>
          <p:cNvSpPr/>
          <p:nvPr/>
        </p:nvSpPr>
        <p:spPr>
          <a:xfrm>
            <a:off x="-6101" y="-17641"/>
            <a:ext cx="12201625" cy="997407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4350" y="-85993"/>
            <a:ext cx="1092651" cy="10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35909" y="127119"/>
            <a:ext cx="4123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МИНИСТЕРСТВО ОБРАЗОВАНИЯ </a:t>
            </a:r>
            <a:b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</a:br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101" y="6431624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Google Shape;258;p5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035909" y="1006392"/>
            <a:ext cx="3794337" cy="289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59988" y="3742006"/>
            <a:ext cx="9129932" cy="15755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  <a:t>Актуальные задачи воспитания детей в замещающих семьях</a:t>
            </a:r>
            <a:endParaRPr lang="ru-RU" sz="3200" b="1" dirty="0">
              <a:solidFill>
                <a:srgbClr val="1E4E7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741203" y="6464358"/>
            <a:ext cx="2713117" cy="389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02.06.2023</a:t>
            </a:r>
            <a:endParaRPr lang="ru-RU" sz="20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9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10859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8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Сведения о численности детей-сирот и детей,</a:t>
            </a: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8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 оставшихся без попечения родителей </a:t>
            </a:r>
            <a:endParaRPr lang="ru-RU" sz="28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576695" y="114193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1496304" y="2458192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516097" y="3240974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516098" y="4362205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0524" y="1650219"/>
          <a:ext cx="11039475" cy="45674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6112"/>
                <a:gridCol w="1184572"/>
                <a:gridCol w="1185726"/>
                <a:gridCol w="1185726"/>
                <a:gridCol w="1185726"/>
                <a:gridCol w="1921613"/>
              </a:tblGrid>
              <a:tr h="361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2019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2020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2021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2022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Темп прироста в 2022 году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Общая численность детского населения в крае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492832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490149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485005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477443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– 1,6 %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Общая численность детей-сирот и детей, оставшихся без попечения родителей  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9019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8670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8351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8032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– 3,8 %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Удельный вес детей-сирот и детей, оставшихся без попечения родителей, в общей численности несовершеннолетних, %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1,83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1,76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1,72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1,68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– 2,3 %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800" dirty="0" smtClean="0">
                          <a:latin typeface="Roboto Thin"/>
                          <a:cs typeface="Times New Roman" pitchFamily="18" charset="0"/>
                        </a:rPr>
                        <a:t>выявлено, из них: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877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789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977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856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– 12,4 %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 smtClean="0">
                          <a:latin typeface="Roboto Thin"/>
                          <a:cs typeface="Times New Roman" pitchFamily="18" charset="0"/>
                        </a:rPr>
                        <a:t>детей-сирот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234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233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328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270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– 9,7 %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 smtClean="0">
                          <a:latin typeface="Roboto Thin"/>
                          <a:cs typeface="Times New Roman" pitchFamily="18" charset="0"/>
                        </a:rPr>
                        <a:t>детей</a:t>
                      </a: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643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556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649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>
                          <a:latin typeface="Roboto Thin"/>
                          <a:cs typeface="Times New Roman" pitchFamily="18" charset="0"/>
                        </a:rPr>
                        <a:t>586</a:t>
                      </a:r>
                      <a:endParaRPr lang="ru-RU" sz="180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>
                          <a:latin typeface="Roboto Thin"/>
                          <a:cs typeface="Times New Roman" pitchFamily="18" charset="0"/>
                        </a:rPr>
                        <a:t>– 17,7 %</a:t>
                      </a:r>
                      <a:endParaRPr lang="ru-RU" sz="1800" dirty="0">
                        <a:latin typeface="Roboto Thin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11516098" y="5124206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1537870" y="5450775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1537869" y="5842661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7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10859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4625"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8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Устройство детей–сирот и детей, </a:t>
            </a: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8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оставшихся без попечения родителей </a:t>
            </a:r>
            <a:endParaRPr lang="ru-RU" sz="28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576695" y="114193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1539848" y="2610592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570526" y="3208317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603185" y="4133606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0524" y="1976790"/>
          <a:ext cx="11039475" cy="39227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6112"/>
                <a:gridCol w="1184572"/>
                <a:gridCol w="1185726"/>
                <a:gridCol w="1185726"/>
                <a:gridCol w="1185726"/>
                <a:gridCol w="1921613"/>
              </a:tblGrid>
              <a:tr h="361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2019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2020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2021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2022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Темп прироста в 2022 году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Всего выявлено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877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789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977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856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– 12,4 %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Безвозмездная форма опеки (попечительства) в том числе предварительная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356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453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541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504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– 6,8 %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Возмездная форма опеки (попечительства)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95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11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27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40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48,1%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Организация для детей-сирот и детей, оставшихся без попечения родителей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376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322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350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276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– 21,1 %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Возврат родителям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31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51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31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– 39,2 %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Полное государственное обеспечение в профессиональной образовательной организации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15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– 37,5 %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Усыновление (удочерение)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/>
                        <a:t>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/>
                        <a:t>0,0%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11614071" y="4579921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1614070" y="5124204"/>
            <a:ext cx="249381" cy="2256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V="1">
            <a:off x="11581414" y="3690259"/>
            <a:ext cx="262244" cy="25829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7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10859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4625"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8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Сведения об отмененных решениях об устройстве несовершеннолетних в семьи граждан</a:t>
            </a:r>
            <a:endParaRPr lang="ru-RU" sz="28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576695" y="114193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3337" y="1966033"/>
          <a:ext cx="10919010" cy="28533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85016"/>
                <a:gridCol w="3141233"/>
                <a:gridCol w="2194560"/>
                <a:gridCol w="1333948"/>
                <a:gridCol w="1764253"/>
              </a:tblGrid>
              <a:tr h="34632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детей-сирот и детей, оставшихся без попечения родителей, в отношении которых отменено решение о передаче их в замещающую семью</a:t>
                      </a: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Дальнейшая форма устройства несовершеннолетних</a:t>
                      </a: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477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Помещение в организацию для детей-сирот и детей, оставшихся без попечения родителей </a:t>
                      </a: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 в кровную семью</a:t>
                      </a: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несовершеннолетнего в замещающую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семью</a:t>
                      </a: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1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2022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7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10859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4625"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2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       Причины </a:t>
            </a:r>
            <a:r>
              <a:rPr lang="ru-RU" sz="2200" b="1" kern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отмены решений об </a:t>
            </a:r>
            <a:r>
              <a:rPr lang="ru-RU" sz="2200" b="1" kern="0" dirty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устройстве несовершеннолетних в семьи граждан</a:t>
            </a:r>
          </a:p>
        </p:txBody>
      </p:sp>
      <p:sp>
        <p:nvSpPr>
          <p:cNvPr id="1684" name="Google Shape;1684;p103"/>
          <p:cNvSpPr txBox="1"/>
          <p:nvPr/>
        </p:nvSpPr>
        <p:spPr>
          <a:xfrm>
            <a:off x="576695" y="114193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39933" y="350433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83165"/>
              </p:ext>
            </p:extLst>
          </p:nvPr>
        </p:nvGraphicFramePr>
        <p:xfrm>
          <a:off x="625737" y="1622294"/>
          <a:ext cx="11039475" cy="48473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6112"/>
                <a:gridCol w="1184572"/>
                <a:gridCol w="1185726"/>
                <a:gridCol w="1185726"/>
                <a:gridCol w="1185726"/>
                <a:gridCol w="1921613"/>
              </a:tblGrid>
              <a:tr h="589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latin typeface="Roboto Thin"/>
                          <a:cs typeface="Times New Roman" pitchFamily="18" charset="0"/>
                        </a:rPr>
                        <a:t>2019</a:t>
                      </a:r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latin typeface="Roboto Thin"/>
                          <a:cs typeface="Times New Roman" pitchFamily="18" charset="0"/>
                        </a:rPr>
                        <a:t>2020</a:t>
                      </a:r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latin typeface="Roboto Thin"/>
                          <a:cs typeface="Times New Roman" pitchFamily="18" charset="0"/>
                        </a:rPr>
                        <a:t>2021</a:t>
                      </a:r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latin typeface="Roboto Thin"/>
                          <a:cs typeface="Times New Roman" pitchFamily="18" charset="0"/>
                        </a:rPr>
                        <a:t>2022</a:t>
                      </a:r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latin typeface="Roboto Thin"/>
                          <a:cs typeface="Times New Roman" pitchFamily="18" charset="0"/>
                        </a:rPr>
                        <a:t>Темп прироста в 2022 году</a:t>
                      </a:r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56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Всего отменено решений о передаче ребенка на воспитание в семью, из них по причинам: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213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132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145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203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40,0 %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56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по инициативе органа опеки и попечительства (ненадлежащее исполнение обязанностей по воспитанию детей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18, 18 %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по причине жестокого обращения с детьми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- 100 %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56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по инициативе усыновителей, опекунов, попечителей, приемных или патронатных родителей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52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100 %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46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по инициативе несовершеннолетнего подопечного (личное заявление ребенка)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0 %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в связи с заболеванием ребенка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Roboto Thin"/>
                          <a:ea typeface="+mn-ea"/>
                          <a:cs typeface="Times New Roman" pitchFamily="18" charset="0"/>
                        </a:rPr>
                        <a:t>- 55, 55 %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11334307" y="4656319"/>
            <a:ext cx="233916" cy="364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1217349" y="3293110"/>
            <a:ext cx="233916" cy="364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11217349" y="2607865"/>
            <a:ext cx="233916" cy="364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1241272" y="4148437"/>
            <a:ext cx="186070" cy="335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358230" y="6138861"/>
            <a:ext cx="186070" cy="335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30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10859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4625"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3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Сведения о гражданах, получивших заключение о возможности быть усыновителем или опекуном (попечителем) </a:t>
            </a:r>
            <a:endParaRPr lang="ru-RU" sz="23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576695" y="114193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95509"/>
              </p:ext>
            </p:extLst>
          </p:nvPr>
        </p:nvGraphicFramePr>
        <p:xfrm>
          <a:off x="625737" y="1748835"/>
          <a:ext cx="11039475" cy="29401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6112"/>
                <a:gridCol w="1184572"/>
                <a:gridCol w="1185726"/>
                <a:gridCol w="1185726"/>
                <a:gridCol w="1185726"/>
                <a:gridCol w="1921613"/>
              </a:tblGrid>
              <a:tr h="6819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2019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2020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2021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2022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Roboto Thin"/>
                          <a:cs typeface="Times New Roman" pitchFamily="18" charset="0"/>
                        </a:rPr>
                        <a:t>Темп прироста в 2022 году</a:t>
                      </a:r>
                      <a:endParaRPr lang="ru-RU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Roboto Thin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199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Состояло на учете семей, желающих принять ребенка на воспитание в свою семью,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17, 26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077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усыновителей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38, 09 %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опекунов (попечителей)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18, 63 %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приемных родителей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73630" algn="l"/>
                        </a:tabLs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-3, 67 %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11238614" y="3831591"/>
            <a:ext cx="233916" cy="364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1217349" y="3293110"/>
            <a:ext cx="233916" cy="364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11238614" y="2699959"/>
            <a:ext cx="233916" cy="364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1262537" y="4273235"/>
            <a:ext cx="186070" cy="335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6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10859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4625"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3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Актуальные задачи воспитания детей в замещающих семьях </a:t>
            </a:r>
            <a:endParaRPr lang="ru-RU" sz="23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576695" y="114193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1" name="Google Shape;1994;p114"/>
          <p:cNvSpPr/>
          <p:nvPr/>
        </p:nvSpPr>
        <p:spPr>
          <a:xfrm>
            <a:off x="2317898" y="1676730"/>
            <a:ext cx="9367283" cy="13854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/>
          <a:lstStyle/>
          <a:p>
            <a:pPr algn="just"/>
            <a:r>
              <a:rPr lang="ru-RU" sz="2000" dirty="0"/>
              <a:t>Опекун или попечитель </a:t>
            </a:r>
            <a:r>
              <a:rPr lang="ru-RU" sz="2000" dirty="0" smtClean="0"/>
              <a:t>обязан </a:t>
            </a:r>
            <a:r>
              <a:rPr lang="ru-RU" sz="2000" dirty="0"/>
              <a:t>воспитывать ребенка, находящегося под </a:t>
            </a:r>
            <a:r>
              <a:rPr lang="ru-RU" sz="2000" dirty="0" smtClean="0"/>
              <a:t>его </a:t>
            </a:r>
            <a:r>
              <a:rPr lang="ru-RU" sz="2000" dirty="0"/>
              <a:t>опекой или попечительством, заботиться о здоровье, физическом, психическом, духовном и нравственном развитии </a:t>
            </a:r>
            <a:r>
              <a:rPr lang="ru-RU" sz="2000" dirty="0" smtClean="0"/>
              <a:t>подопечного ребенка</a:t>
            </a:r>
            <a:r>
              <a:rPr lang="ru-RU" sz="2000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994;p114"/>
          <p:cNvSpPr/>
          <p:nvPr/>
        </p:nvSpPr>
        <p:spPr>
          <a:xfrm>
            <a:off x="776338" y="1857472"/>
            <a:ext cx="839811" cy="12047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994;p114"/>
          <p:cNvSpPr/>
          <p:nvPr/>
        </p:nvSpPr>
        <p:spPr>
          <a:xfrm>
            <a:off x="2317898" y="3261634"/>
            <a:ext cx="9367283" cy="14485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/>
          <a:lstStyle/>
          <a:p>
            <a:pPr algn="just"/>
            <a:r>
              <a:rPr lang="ru-RU" sz="2000" dirty="0" smtClean="0"/>
              <a:t>Оказание замещающим родителя содействия </a:t>
            </a:r>
            <a:r>
              <a:rPr lang="ru-RU" sz="2000" dirty="0"/>
              <a:t>в предоставлении </a:t>
            </a:r>
            <a:r>
              <a:rPr lang="ru-RU" sz="2000" dirty="0" smtClean="0"/>
              <a:t>замещающей семье медицинской</a:t>
            </a:r>
            <a:r>
              <a:rPr lang="ru-RU" sz="2000" dirty="0"/>
              <a:t>, психологической, педагогической, юридической, социальной </a:t>
            </a:r>
            <a:r>
              <a:rPr lang="ru-RU" sz="2000" dirty="0" smtClean="0"/>
              <a:t>помощи </a:t>
            </a:r>
            <a:r>
              <a:rPr lang="ru-RU" sz="2000" b="1" dirty="0" smtClean="0">
                <a:solidFill>
                  <a:srgbClr val="FF0000"/>
                </a:solidFill>
              </a:rPr>
              <a:t>(СОПРОВОЖДЕНИЯ  замещающей семьи) </a:t>
            </a:r>
            <a:r>
              <a:rPr lang="ru-RU" sz="2000" dirty="0"/>
              <a:t>при выявлении в семье </a:t>
            </a:r>
            <a:r>
              <a:rPr lang="ru-RU" sz="2000" dirty="0" smtClean="0"/>
              <a:t>первичных </a:t>
            </a:r>
            <a:r>
              <a:rPr lang="ru-RU" sz="2000" dirty="0"/>
              <a:t>признаков </a:t>
            </a:r>
            <a:r>
              <a:rPr lang="ru-RU" sz="2000" dirty="0" smtClean="0"/>
              <a:t>непонимания с опекаемым ребенком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994;p114"/>
          <p:cNvSpPr/>
          <p:nvPr/>
        </p:nvSpPr>
        <p:spPr>
          <a:xfrm>
            <a:off x="834578" y="3383575"/>
            <a:ext cx="839811" cy="12047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56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600</Words>
  <Application>Microsoft Office PowerPoint</Application>
  <PresentationFormat>Широкоэкранный</PresentationFormat>
  <Paragraphs>207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Roboto Thin</vt:lpstr>
      <vt:lpstr>Times New Roman</vt:lpstr>
      <vt:lpstr>Тема Office</vt:lpstr>
      <vt:lpstr> Актуальные задачи воспитания детей в замещающих семьях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user</cp:lastModifiedBy>
  <cp:revision>309</cp:revision>
  <cp:lastPrinted>2023-06-01T08:29:55Z</cp:lastPrinted>
  <dcterms:created xsi:type="dcterms:W3CDTF">2020-03-03T03:32:20Z</dcterms:created>
  <dcterms:modified xsi:type="dcterms:W3CDTF">2023-06-06T06:43:32Z</dcterms:modified>
</cp:coreProperties>
</file>