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5" r:id="rId8"/>
    <p:sldId id="262" r:id="rId9"/>
    <p:sldId id="264" r:id="rId10"/>
    <p:sldId id="266" r:id="rId11"/>
    <p:sldId id="263" r:id="rId12"/>
  </p:sldIdLst>
  <p:sldSz cx="9144000" cy="5143500" type="screen16x9"/>
  <p:notesSz cx="6858000" cy="9144000"/>
  <p:embeddedFontLst>
    <p:embeddedFont>
      <p:font typeface="Montserrat" panose="020B0604020202020204" charset="-52"/>
      <p:regular r:id="rId14"/>
      <p:bold r:id="rId15"/>
      <p:italic r:id="rId16"/>
      <p:boldItalic r:id="rId17"/>
    </p:embeddedFont>
    <p:embeddedFont>
      <p:font typeface="Comfortaa" panose="020B0604020202020204" charset="0"/>
      <p:regular r:id="rId18"/>
      <p:bold r:id="rId19"/>
    </p:embeddedFont>
    <p:embeddedFont>
      <p:font typeface="Lato" panose="020B0604020202020204" charset="0"/>
      <p:regular r:id="rId20"/>
      <p:bold r:id="rId21"/>
      <p:italic r:id="rId22"/>
      <p:boldItalic r:id="rId23"/>
    </p:embeddedFont>
    <p:embeddedFont>
      <p:font typeface="Comfortaa SemiBold" panose="020B060402020202020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634"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6340286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8687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4bdf59b855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4bdf59b855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7868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4bdf59b855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4bdf59b855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7830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4bdf59b855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4bdf59b855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7884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4bdf59b855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4bdf59b855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6458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4bdf59b855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4bdf59b855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54663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4bdf59b855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4bdf59b855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5300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4bdf59b855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4bdf59b855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1191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4bdf59b855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4bdf59b855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7461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4bdf59b855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4bdf59b855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6394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4bdf59b855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4bdf59b855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386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33"/>
        <p:cNvGrpSpPr/>
        <p:nvPr/>
      </p:nvGrpSpPr>
      <p:grpSpPr>
        <a:xfrm>
          <a:off x="0" y="0"/>
          <a:ext cx="0" cy="0"/>
          <a:chOff x="0" y="0"/>
          <a:chExt cx="0" cy="0"/>
        </a:xfrm>
      </p:grpSpPr>
      <p:sp>
        <p:nvSpPr>
          <p:cNvPr id="134" name="Google Shape;134;p13"/>
          <p:cNvSpPr txBox="1">
            <a:spLocks noGrp="1"/>
          </p:cNvSpPr>
          <p:nvPr>
            <p:ph type="title"/>
          </p:nvPr>
        </p:nvSpPr>
        <p:spPr>
          <a:xfrm>
            <a:off x="1297500" y="950640"/>
            <a:ext cx="7038900" cy="9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dirty="0">
                <a:latin typeface="Comfortaa SemiBold"/>
                <a:ea typeface="Comfortaa SemiBold"/>
                <a:cs typeface="Comfortaa SemiBold"/>
                <a:sym typeface="Comfortaa SemiBold"/>
              </a:rPr>
              <a:t>Влияние семейных установок на возникновение и развитие расстройства пищевого поведения у ребенка</a:t>
            </a:r>
            <a:endParaRPr sz="3500" dirty="0">
              <a:latin typeface="Comfortaa SemiBold"/>
              <a:ea typeface="Comfortaa SemiBold"/>
              <a:cs typeface="Comfortaa SemiBold"/>
              <a:sym typeface="Comfortaa SemiBold"/>
            </a:endParaRPr>
          </a:p>
        </p:txBody>
      </p:sp>
      <p:sp>
        <p:nvSpPr>
          <p:cNvPr id="135" name="Google Shape;135;p13"/>
          <p:cNvSpPr txBox="1">
            <a:spLocks noGrp="1"/>
          </p:cNvSpPr>
          <p:nvPr>
            <p:ph type="body" idx="1"/>
          </p:nvPr>
        </p:nvSpPr>
        <p:spPr>
          <a:xfrm>
            <a:off x="4489498" y="3632026"/>
            <a:ext cx="4145738" cy="914100"/>
          </a:xfrm>
          <a:prstGeom prst="rect">
            <a:avLst/>
          </a:prstGeom>
        </p:spPr>
        <p:txBody>
          <a:bodyPr spcFirstLastPara="1" wrap="square" lIns="91425" tIns="91425" rIns="91425" bIns="91425" anchor="t" anchorCtr="0">
            <a:normAutofit fontScale="77500" lnSpcReduction="20000"/>
          </a:bodyPr>
          <a:lstStyle/>
          <a:p>
            <a:pPr marL="0" lvl="0" indent="0" algn="r" rtl="0">
              <a:spcBef>
                <a:spcPts val="0"/>
              </a:spcBef>
              <a:spcAft>
                <a:spcPts val="1200"/>
              </a:spcAft>
              <a:buNone/>
            </a:pPr>
            <a:r>
              <a:rPr lang="ru" sz="1700" b="1" dirty="0"/>
              <a:t>Ягубова Валентина </a:t>
            </a:r>
            <a:r>
              <a:rPr lang="ru" sz="1700" b="1" dirty="0" smtClean="0"/>
              <a:t>Михайловна, педагог-психолог  КГБУ «Алтайский краевой центр психолого-педагогической и медико-социальной помощи»</a:t>
            </a:r>
            <a:endParaRPr sz="17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1128450" y="66950"/>
            <a:ext cx="7038900" cy="13161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500" u="sng" dirty="0">
              <a:solidFill>
                <a:srgbClr val="FEFFFF"/>
              </a:solidFill>
              <a:latin typeface="Comfortaa SemiBold"/>
              <a:ea typeface="Comfortaa SemiBold"/>
              <a:cs typeface="Comfortaa SemiBold"/>
              <a:sym typeface="Comfortaa SemiBold"/>
            </a:endParaRPr>
          </a:p>
          <a:p>
            <a:pPr lvl="0">
              <a:lnSpc>
                <a:spcPct val="115000"/>
              </a:lnSpc>
              <a:spcBef>
                <a:spcPts val="1200"/>
              </a:spcBef>
            </a:pPr>
            <a:r>
              <a:rPr lang="ru-RU" sz="1400" u="sng" dirty="0" smtClean="0">
                <a:solidFill>
                  <a:srgbClr val="FEFFFF"/>
                </a:solidFill>
                <a:latin typeface="Comfortaa SemiBold"/>
                <a:ea typeface="Comfortaa SemiBold"/>
                <a:cs typeface="Comfortaa SemiBold"/>
                <a:sym typeface="Comfortaa SemiBold"/>
              </a:rPr>
              <a:t>Родитель говорит</a:t>
            </a:r>
            <a:r>
              <a:rPr lang="ru-RU" sz="1400" dirty="0" smtClean="0">
                <a:solidFill>
                  <a:srgbClr val="FEFFFF"/>
                </a:solidFill>
                <a:latin typeface="Comfortaa SemiBold"/>
                <a:ea typeface="Comfortaa SemiBold"/>
                <a:cs typeface="Comfortaa SemiBold"/>
                <a:sym typeface="Comfortaa SemiBold"/>
              </a:rPr>
              <a:t>: «Сладкое </a:t>
            </a:r>
            <a:r>
              <a:rPr lang="ru-RU" sz="1400" dirty="0">
                <a:solidFill>
                  <a:srgbClr val="FEFFFF"/>
                </a:solidFill>
                <a:latin typeface="Comfortaa SemiBold"/>
                <a:ea typeface="Comfortaa SemiBold"/>
                <a:cs typeface="Comfortaa SemiBold"/>
                <a:sym typeface="Comfortaa SemiBold"/>
              </a:rPr>
              <a:t>есть вредно. Ты что, хочешь растолстеть, еще и </a:t>
            </a:r>
            <a:r>
              <a:rPr lang="ru-RU" sz="1400" dirty="0" smtClean="0">
                <a:solidFill>
                  <a:srgbClr val="FEFFFF"/>
                </a:solidFill>
                <a:latin typeface="Comfortaa SemiBold"/>
                <a:ea typeface="Comfortaa SemiBold"/>
                <a:cs typeface="Comfortaa SemiBold"/>
                <a:sym typeface="Comfortaa SemiBold"/>
              </a:rPr>
              <a:t>зубы испортить?»</a:t>
            </a:r>
            <a:br>
              <a:rPr lang="ru-RU" sz="1400" dirty="0" smtClean="0">
                <a:solidFill>
                  <a:srgbClr val="FEFFFF"/>
                </a:solidFill>
                <a:latin typeface="Comfortaa SemiBold"/>
                <a:ea typeface="Comfortaa SemiBold"/>
                <a:cs typeface="Comfortaa SemiBold"/>
                <a:sym typeface="Comfortaa SemiBold"/>
              </a:rPr>
            </a:br>
            <a:r>
              <a:rPr lang="ru-RU" sz="1400" u="sng" dirty="0" smtClean="0">
                <a:solidFill>
                  <a:srgbClr val="FEFFFF"/>
                </a:solidFill>
                <a:latin typeface="Comfortaa SemiBold"/>
                <a:ea typeface="Comfortaa SemiBold"/>
                <a:cs typeface="Comfortaa SemiBold"/>
                <a:sym typeface="Comfortaa SemiBold"/>
              </a:rPr>
              <a:t>Ребёнок думает (чувствует):</a:t>
            </a:r>
            <a:r>
              <a:rPr lang="ru-RU" sz="1400" dirty="0" smtClean="0">
                <a:solidFill>
                  <a:srgbClr val="FEFFFF"/>
                </a:solidFill>
                <a:latin typeface="Comfortaa SemiBold"/>
                <a:ea typeface="Comfortaa SemiBold"/>
                <a:cs typeface="Comfortaa SemiBold"/>
                <a:sym typeface="Comfortaa SemiBold"/>
              </a:rPr>
              <a:t> </a:t>
            </a:r>
            <a:r>
              <a:rPr lang="ru-RU" sz="1400" dirty="0" smtClean="0"/>
              <a:t>Ребенок </a:t>
            </a:r>
            <a:r>
              <a:rPr lang="ru-RU" sz="1400" dirty="0"/>
              <a:t>может есть «запрещенные» родителями продукты втайне, причем в больших количествах, чтобы отвести душу. </a:t>
            </a:r>
            <a:r>
              <a:rPr lang="ru-RU" sz="1400" i="1" dirty="0"/>
              <a:t>Итог:</a:t>
            </a:r>
            <a:r>
              <a:rPr lang="ru-RU" sz="1400" dirty="0"/>
              <a:t> ребенок врет родителям и у него формируется РПП</a:t>
            </a:r>
            <a:r>
              <a:rPr lang="ru-RU" sz="1400" dirty="0" smtClean="0"/>
              <a:t>.</a:t>
            </a:r>
            <a:br>
              <a:rPr lang="ru-RU" sz="1400" dirty="0" smtClean="0"/>
            </a:br>
            <a:r>
              <a:rPr lang="ru-RU" sz="1400" dirty="0">
                <a:solidFill>
                  <a:srgbClr val="FEFFFF"/>
                </a:solidFill>
                <a:latin typeface="Comfortaa SemiBold"/>
                <a:ea typeface="Comfortaa SemiBold"/>
                <a:cs typeface="Comfortaa SemiBold"/>
                <a:sym typeface="Comfortaa SemiBold"/>
              </a:rPr>
              <a:t/>
            </a:r>
            <a:br>
              <a:rPr lang="ru-RU" sz="1400" dirty="0">
                <a:solidFill>
                  <a:srgbClr val="FEFFFF"/>
                </a:solidFill>
                <a:latin typeface="Comfortaa SemiBold"/>
                <a:ea typeface="Comfortaa SemiBold"/>
                <a:cs typeface="Comfortaa SemiBold"/>
                <a:sym typeface="Comfortaa SemiBold"/>
              </a:rPr>
            </a:br>
            <a:r>
              <a:rPr lang="ru-RU" sz="1400" u="sng" dirty="0" smtClean="0">
                <a:solidFill>
                  <a:srgbClr val="FEFFFF"/>
                </a:solidFill>
                <a:latin typeface="Comfortaa SemiBold"/>
                <a:ea typeface="Comfortaa SemiBold"/>
                <a:cs typeface="Comfortaa SemiBold"/>
                <a:sym typeface="Comfortaa SemiBold"/>
              </a:rPr>
              <a:t>Родитель говорит:</a:t>
            </a:r>
            <a:r>
              <a:rPr lang="ru-RU" sz="1400" dirty="0" smtClean="0">
                <a:solidFill>
                  <a:srgbClr val="FEFFFF"/>
                </a:solidFill>
                <a:latin typeface="Comfortaa SemiBold"/>
                <a:ea typeface="Comfortaa SemiBold"/>
                <a:cs typeface="Comfortaa SemiBold"/>
                <a:sym typeface="Comfortaa SemiBold"/>
              </a:rPr>
              <a:t>  </a:t>
            </a:r>
            <a:r>
              <a:rPr lang="ru-RU" sz="1400" dirty="0">
                <a:solidFill>
                  <a:srgbClr val="FEFFFF"/>
                </a:solidFill>
                <a:latin typeface="Comfortaa SemiBold"/>
                <a:ea typeface="Comfortaa SemiBold"/>
                <a:cs typeface="Comfortaa SemiBold"/>
                <a:sym typeface="Comfortaa SemiBold"/>
              </a:rPr>
              <a:t>«Куда ты столько ешь — ты же спортом занимаешься!» </a:t>
            </a:r>
            <a:endParaRPr sz="1400" dirty="0">
              <a:solidFill>
                <a:srgbClr val="1A1A1A"/>
              </a:solidFill>
              <a:latin typeface="Comfortaa SemiBold"/>
              <a:ea typeface="Comfortaa SemiBold"/>
              <a:cs typeface="Comfortaa SemiBold"/>
              <a:sym typeface="Comfortaa SemiBold"/>
            </a:endParaRPr>
          </a:p>
          <a:p>
            <a:pPr lvl="0" indent="-228600" algn="just">
              <a:lnSpc>
                <a:spcPct val="115000"/>
              </a:lnSpc>
            </a:pPr>
            <a:r>
              <a:rPr lang="ru-RU" sz="1400" u="sng" dirty="0" smtClean="0">
                <a:latin typeface="Comfortaa SemiBold"/>
                <a:ea typeface="Comfortaa SemiBold"/>
                <a:cs typeface="Comfortaa SemiBold"/>
                <a:sym typeface="Comfortaa SemiBold"/>
              </a:rPr>
              <a:t>Ребёнок думает (чувствует):</a:t>
            </a:r>
            <a:r>
              <a:rPr lang="ru-RU" sz="1400" dirty="0" smtClean="0">
                <a:latin typeface="Comfortaa SemiBold"/>
                <a:ea typeface="Comfortaa SemiBold"/>
                <a:cs typeface="Comfortaa SemiBold"/>
                <a:sym typeface="Comfortaa SemiBold"/>
              </a:rPr>
              <a:t> </a:t>
            </a:r>
            <a:r>
              <a:rPr lang="ru-RU" sz="1400" dirty="0"/>
              <a:t>Ребенок будет бояться поправиться, вследствие чего может развиться анорексия, если он ничего не будет есть. Либо может сформироваться булимия, ведь вредного съесть хочется, а поправиться нельзя. Следовательно, ребенок после тайно съеденного калорийного продукта начнет самостоятельно вызывать рвоту для очищения.</a:t>
            </a:r>
            <a:endParaRPr sz="1400" u="sng"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400" dirty="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400" dirty="0">
                <a:solidFill>
                  <a:srgbClr val="333333"/>
                </a:solidFill>
                <a:latin typeface="Times New Roman"/>
                <a:ea typeface="Times New Roman"/>
                <a:cs typeface="Times New Roman"/>
                <a:sym typeface="Times New Roman"/>
              </a:rPr>
              <a:t> </a:t>
            </a:r>
            <a:endParaRPr sz="1400" dirty="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dirty="0">
                <a:solidFill>
                  <a:srgbClr val="FEFFFF"/>
                </a:solidFill>
                <a:latin typeface="Comfortaa SemiBold"/>
                <a:ea typeface="Comfortaa SemiBold"/>
                <a:cs typeface="Comfortaa SemiBold"/>
                <a:sym typeface="Comfortaa SemiBold"/>
              </a:rPr>
              <a:t> </a:t>
            </a:r>
            <a:endParaRPr sz="1700" dirty="0">
              <a:solidFill>
                <a:srgbClr val="FEFFFF"/>
              </a:solidFill>
              <a:latin typeface="Comfortaa SemiBold"/>
              <a:ea typeface="Comfortaa SemiBold"/>
              <a:cs typeface="Comfortaa SemiBold"/>
              <a:sym typeface="Comfortaa SemiBold"/>
            </a:endParaRPr>
          </a:p>
        </p:txBody>
      </p:sp>
    </p:spTree>
    <p:extLst>
      <p:ext uri="{BB962C8B-B14F-4D97-AF65-F5344CB8AC3E}">
        <p14:creationId xmlns:p14="http://schemas.microsoft.com/office/powerpoint/2010/main" val="3578723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128450" y="284275"/>
            <a:ext cx="7038900" cy="2362672"/>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500" u="sng" dirty="0">
              <a:solidFill>
                <a:srgbClr val="FEFFFF"/>
              </a:solidFill>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400" dirty="0">
                <a:latin typeface="Comfortaa SemiBold"/>
                <a:ea typeface="Comfortaa SemiBold"/>
                <a:cs typeface="Comfortaa SemiBold"/>
                <a:sym typeface="Comfortaa SemiBold"/>
              </a:rPr>
              <a:t> </a:t>
            </a:r>
            <a:r>
              <a:rPr lang="ru" sz="1500" dirty="0" smtClean="0">
                <a:latin typeface="Comfortaa SemiBold"/>
                <a:ea typeface="Comfortaa SemiBold"/>
                <a:cs typeface="Comfortaa SemiBold"/>
                <a:sym typeface="Comfortaa SemiBold"/>
              </a:rPr>
              <a:t>Факторы </a:t>
            </a:r>
            <a:r>
              <a:rPr lang="ru" sz="1500" dirty="0">
                <a:latin typeface="Comfortaa SemiBold"/>
                <a:ea typeface="Comfortaa SemiBold"/>
                <a:cs typeface="Comfortaa SemiBold"/>
                <a:sym typeface="Comfortaa SemiBold"/>
              </a:rPr>
              <a:t>внутрисемейного функционирования, взаимодействуя с другими факторами, оказывают влияние на развитие РПП, но не являются одним единственным главным фактором.  Нарушения в родительских отношениях, происходящие в критические годы развития ребенка, могут лишь частично объяснить развитие РПП. Семейные факторы могут спровоцировать развитие расстройства или проявить «неполные» синдромы нарушений пищевого поведения.</a:t>
            </a:r>
            <a:endParaRPr sz="1500" dirty="0">
              <a:latin typeface="Comfortaa SemiBold"/>
              <a:ea typeface="Comfortaa SemiBold"/>
              <a:cs typeface="Comfortaa SemiBold"/>
              <a:sym typeface="Comfortaa SemiBold"/>
            </a:endParaRPr>
          </a:p>
          <a:p>
            <a:pPr marL="0" lvl="0" indent="444500" algn="just" rtl="0">
              <a:lnSpc>
                <a:spcPct val="115000"/>
              </a:lnSpc>
              <a:spcBef>
                <a:spcPts val="1200"/>
              </a:spcBef>
              <a:spcAft>
                <a:spcPts val="0"/>
              </a:spcAft>
              <a:buNone/>
            </a:pPr>
            <a:r>
              <a:rPr lang="ru" sz="1500" i="1" dirty="0">
                <a:latin typeface="Comfortaa SemiBold"/>
                <a:ea typeface="Comfortaa SemiBold"/>
                <a:cs typeface="Comfortaa SemiBold"/>
                <a:sym typeface="Comfortaa SemiBold"/>
              </a:rPr>
              <a:t>Важно комплексный подход к проблеме РПП, как со стороны психологов, так и со стороны неврологов, эндокринологов, психотерапевтов и многих других узких специалистов.</a:t>
            </a:r>
            <a:endParaRPr sz="1500" i="1" dirty="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endParaRPr sz="1200" dirty="0">
              <a:solidFill>
                <a:srgbClr val="1A1A1A"/>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dirty="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dirty="0">
                <a:solidFill>
                  <a:srgbClr val="333333"/>
                </a:solidFill>
                <a:latin typeface="Times New Roman"/>
                <a:ea typeface="Times New Roman"/>
                <a:cs typeface="Times New Roman"/>
                <a:sym typeface="Times New Roman"/>
              </a:rPr>
              <a:t> </a:t>
            </a:r>
            <a:endParaRPr sz="1200" dirty="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dirty="0">
                <a:solidFill>
                  <a:srgbClr val="FEFFFF"/>
                </a:solidFill>
                <a:latin typeface="Comfortaa SemiBold"/>
                <a:ea typeface="Comfortaa SemiBold"/>
                <a:cs typeface="Comfortaa SemiBold"/>
                <a:sym typeface="Comfortaa SemiBold"/>
              </a:rPr>
              <a:t> </a:t>
            </a:r>
            <a:endParaRPr sz="1700" dirty="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1264799" y="1056819"/>
            <a:ext cx="7038900" cy="27279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ru" sz="2800" b="1" i="1" dirty="0">
                <a:latin typeface="Comfortaa"/>
                <a:ea typeface="Comfortaa"/>
                <a:cs typeface="Comfortaa"/>
                <a:sym typeface="Comfortaa"/>
              </a:rPr>
              <a:t>Функции еды:</a:t>
            </a:r>
            <a:endParaRPr sz="2800" b="1" i="1" dirty="0">
              <a:latin typeface="Comfortaa"/>
              <a:ea typeface="Comfortaa"/>
              <a:cs typeface="Comfortaa"/>
              <a:sym typeface="Comfortaa"/>
            </a:endParaRPr>
          </a:p>
          <a:p>
            <a:pPr marL="0" lvl="0" indent="0" algn="just" rtl="0">
              <a:lnSpc>
                <a:spcPct val="115000"/>
              </a:lnSpc>
              <a:spcBef>
                <a:spcPts val="0"/>
              </a:spcBef>
              <a:spcAft>
                <a:spcPts val="0"/>
              </a:spcAft>
              <a:buNone/>
            </a:pPr>
            <a:r>
              <a:rPr lang="ru" sz="2800" b="1" i="1" dirty="0">
                <a:latin typeface="Comfortaa"/>
                <a:ea typeface="Comfortaa"/>
                <a:cs typeface="Comfortaa"/>
                <a:sym typeface="Comfortaa"/>
              </a:rPr>
              <a:t>1.Еда как утешение</a:t>
            </a:r>
            <a:r>
              <a:rPr lang="ru" sz="2800" b="1" dirty="0">
                <a:latin typeface="Comfortaa"/>
                <a:ea typeface="Comfortaa"/>
                <a:cs typeface="Comfortaa"/>
                <a:sym typeface="Comfortaa"/>
              </a:rPr>
              <a:t> </a:t>
            </a:r>
            <a:endParaRPr sz="2800" b="1" dirty="0">
              <a:latin typeface="Comfortaa"/>
              <a:ea typeface="Comfortaa"/>
              <a:cs typeface="Comfortaa"/>
              <a:sym typeface="Comfortaa"/>
            </a:endParaRPr>
          </a:p>
          <a:p>
            <a:pPr marL="0" lvl="0" indent="0" algn="just" rtl="0">
              <a:lnSpc>
                <a:spcPct val="115000"/>
              </a:lnSpc>
              <a:spcBef>
                <a:spcPts val="0"/>
              </a:spcBef>
              <a:spcAft>
                <a:spcPts val="0"/>
              </a:spcAft>
              <a:buNone/>
            </a:pPr>
            <a:r>
              <a:rPr lang="ru" sz="2800" b="1" i="1" dirty="0">
                <a:latin typeface="Comfortaa"/>
                <a:ea typeface="Comfortaa"/>
                <a:cs typeface="Comfortaa"/>
                <a:sym typeface="Comfortaa"/>
              </a:rPr>
              <a:t>2.Еда как награда.</a:t>
            </a:r>
            <a:r>
              <a:rPr lang="ru" sz="2800" b="1" dirty="0">
                <a:latin typeface="Comfortaa"/>
                <a:ea typeface="Comfortaa"/>
                <a:cs typeface="Comfortaa"/>
                <a:sym typeface="Comfortaa"/>
              </a:rPr>
              <a:t> </a:t>
            </a:r>
            <a:endParaRPr sz="2800" b="1" dirty="0">
              <a:latin typeface="Comfortaa"/>
              <a:ea typeface="Comfortaa"/>
              <a:cs typeface="Comfortaa"/>
              <a:sym typeface="Comfortaa"/>
            </a:endParaRPr>
          </a:p>
          <a:p>
            <a:pPr marL="0" lvl="0" indent="0" algn="just" rtl="0">
              <a:lnSpc>
                <a:spcPct val="115000"/>
              </a:lnSpc>
              <a:spcBef>
                <a:spcPts val="0"/>
              </a:spcBef>
              <a:spcAft>
                <a:spcPts val="0"/>
              </a:spcAft>
              <a:buNone/>
            </a:pPr>
            <a:r>
              <a:rPr lang="ru" sz="2800" b="1" i="1" dirty="0">
                <a:latin typeface="Comfortaa"/>
                <a:ea typeface="Comfortaa"/>
                <a:cs typeface="Comfortaa"/>
                <a:sym typeface="Comfortaa"/>
              </a:rPr>
              <a:t>3.Еда как наказание.</a:t>
            </a:r>
            <a:r>
              <a:rPr lang="ru" sz="2800" b="1" dirty="0">
                <a:latin typeface="Comfortaa"/>
                <a:ea typeface="Comfortaa"/>
                <a:cs typeface="Comfortaa"/>
                <a:sym typeface="Comfortaa"/>
              </a:rPr>
              <a:t> </a:t>
            </a:r>
            <a:endParaRPr sz="2800" b="1" dirty="0">
              <a:latin typeface="Comfortaa"/>
              <a:ea typeface="Comfortaa"/>
              <a:cs typeface="Comfortaa"/>
              <a:sym typeface="Comfortaa"/>
            </a:endParaRPr>
          </a:p>
          <a:p>
            <a:pPr marL="0" lvl="0" indent="0" algn="l" rtl="0">
              <a:spcBef>
                <a:spcPts val="0"/>
              </a:spcBef>
              <a:spcAft>
                <a:spcPts val="0"/>
              </a:spcAft>
              <a:buNone/>
            </a:pPr>
            <a:r>
              <a:rPr lang="ru" sz="2800" b="1" i="1" dirty="0">
                <a:latin typeface="Comfortaa"/>
                <a:ea typeface="Comfortaa"/>
                <a:cs typeface="Comfortaa"/>
                <a:sym typeface="Comfortaa"/>
              </a:rPr>
              <a:t>4.Еда как источник</a:t>
            </a:r>
            <a:endParaRPr sz="3900" b="1" dirty="0">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44"/>
        <p:cNvGrpSpPr/>
        <p:nvPr/>
      </p:nvGrpSpPr>
      <p:grpSpPr>
        <a:xfrm>
          <a:off x="0" y="0"/>
          <a:ext cx="0" cy="0"/>
          <a:chOff x="0" y="0"/>
          <a:chExt cx="0" cy="0"/>
        </a:xfrm>
      </p:grpSpPr>
      <p:sp>
        <p:nvSpPr>
          <p:cNvPr id="145" name="Google Shape;145;p15"/>
          <p:cNvSpPr txBox="1">
            <a:spLocks noGrp="1"/>
          </p:cNvSpPr>
          <p:nvPr>
            <p:ph type="title"/>
          </p:nvPr>
        </p:nvSpPr>
        <p:spPr>
          <a:xfrm>
            <a:off x="1285425" y="1263075"/>
            <a:ext cx="7038900" cy="27279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r>
              <a:rPr lang="ru" sz="1700">
                <a:solidFill>
                  <a:srgbClr val="FEFFFF"/>
                </a:solidFill>
                <a:latin typeface="Comfortaa SemiBold"/>
                <a:ea typeface="Comfortaa SemiBold"/>
                <a:cs typeface="Comfortaa SemiBold"/>
                <a:sym typeface="Comfortaa SemiBold"/>
              </a:rPr>
              <a:t>·      </a:t>
            </a:r>
            <a:r>
              <a:rPr lang="ru" sz="1700" u="sng">
                <a:solidFill>
                  <a:srgbClr val="FEFFFF"/>
                </a:solidFill>
                <a:latin typeface="Comfortaa SemiBold"/>
                <a:ea typeface="Comfortaa SemiBold"/>
                <a:cs typeface="Comfortaa SemiBold"/>
                <a:sym typeface="Comfortaa SemiBold"/>
              </a:rPr>
              <a:t>Анорексия </a:t>
            </a:r>
            <a:r>
              <a:rPr lang="ru" sz="1700">
                <a:solidFill>
                  <a:srgbClr val="FEFFFF"/>
                </a:solidFill>
                <a:latin typeface="Comfortaa SemiBold"/>
                <a:ea typeface="Comfortaa SemiBold"/>
                <a:cs typeface="Comfortaa SemiBold"/>
                <a:sym typeface="Comfortaa SemiBold"/>
              </a:rPr>
              <a:t>– сверхмалое потребление пищи, вызванное навязчивым страхом лишнего веса. Больные анорексией имеют недостаточную массу тела, сухую кожу, безжизненные волосы, испытывают слабость, у женщин отсутствует менструальный цикл. Не менее серьезны психические аспекты расстройства – у больного нарушено восприятие собственной массы тела и фигуры, отсутствует критическая оценка потери веса.  </a:t>
            </a:r>
            <a:endParaRPr sz="170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49"/>
        <p:cNvGrpSpPr/>
        <p:nvPr/>
      </p:nvGrpSpPr>
      <p:grpSpPr>
        <a:xfrm>
          <a:off x="0" y="0"/>
          <a:ext cx="0" cy="0"/>
          <a:chOff x="0" y="0"/>
          <a:chExt cx="0" cy="0"/>
        </a:xfrm>
      </p:grpSpPr>
      <p:sp>
        <p:nvSpPr>
          <p:cNvPr id="150" name="Google Shape;150;p16"/>
          <p:cNvSpPr txBox="1">
            <a:spLocks noGrp="1"/>
          </p:cNvSpPr>
          <p:nvPr>
            <p:ph type="title"/>
          </p:nvPr>
        </p:nvSpPr>
        <p:spPr>
          <a:xfrm>
            <a:off x="1285425" y="1263075"/>
            <a:ext cx="7038900" cy="27279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r>
              <a:rPr lang="ru" sz="1400">
                <a:latin typeface="Comfortaa SemiBold"/>
                <a:ea typeface="Comfortaa SemiBold"/>
                <a:cs typeface="Comfortaa SemiBold"/>
                <a:sym typeface="Comfortaa SemiBold"/>
              </a:rPr>
              <a:t>·</a:t>
            </a:r>
            <a:r>
              <a:rPr lang="ru" sz="1100">
                <a:latin typeface="Comfortaa SemiBold"/>
                <a:ea typeface="Comfortaa SemiBold"/>
                <a:cs typeface="Comfortaa SemiBold"/>
                <a:sym typeface="Comfortaa SemiBold"/>
              </a:rPr>
              <a:t>       </a:t>
            </a:r>
            <a:r>
              <a:rPr lang="ru" sz="1100" u="sng">
                <a:latin typeface="Comfortaa SemiBold"/>
                <a:ea typeface="Comfortaa SemiBold"/>
                <a:cs typeface="Comfortaa SemiBold"/>
                <a:sym typeface="Comfortaa SemiBold"/>
              </a:rPr>
              <a:t> </a:t>
            </a:r>
            <a:r>
              <a:rPr lang="ru" sz="1600" u="sng">
                <a:latin typeface="Comfortaa SemiBold"/>
                <a:ea typeface="Comfortaa SemiBold"/>
                <a:cs typeface="Comfortaa SemiBold"/>
                <a:sym typeface="Comfortaa SemiBold"/>
              </a:rPr>
              <a:t>Булимия</a:t>
            </a:r>
            <a:r>
              <a:rPr lang="ru" sz="1600">
                <a:latin typeface="Comfortaa SemiBold"/>
                <a:ea typeface="Comfortaa SemiBold"/>
                <a:cs typeface="Comfortaa SemiBold"/>
                <a:sym typeface="Comfortaa SemiBold"/>
              </a:rPr>
              <a:t> – чередование бесконтрольного потребления пищи с так называемыми очистительными процедурами. Очищение ЖКТ проводится посредством чрезмерных физических нагрузок, жестких диет или путем приёма слабительных и мочегонных препаратов. Больные булимией боятся лишнего веса, недовольны размерами и формой собственного тела. Потребление пищи и очищение происходит втайне, оставляя больному чувство вины, стыда и отсутствия контроля.</a:t>
            </a:r>
            <a:endParaRPr sz="16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a:solidFill>
                  <a:srgbClr val="333333"/>
                </a:solidFill>
                <a:latin typeface="Times New Roman"/>
                <a:ea typeface="Times New Roman"/>
                <a:cs typeface="Times New Roman"/>
                <a:sym typeface="Times New Roman"/>
              </a:rPr>
              <a:t> </a:t>
            </a:r>
            <a:endParaRPr sz="120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a:solidFill>
                  <a:srgbClr val="FEFFFF"/>
                </a:solidFill>
                <a:latin typeface="Comfortaa SemiBold"/>
                <a:ea typeface="Comfortaa SemiBold"/>
                <a:cs typeface="Comfortaa SemiBold"/>
                <a:sym typeface="Comfortaa SemiBold"/>
              </a:rPr>
              <a:t> </a:t>
            </a:r>
            <a:endParaRPr sz="170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1285425" y="1263075"/>
            <a:ext cx="7038900" cy="27279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8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r>
              <a:rPr lang="ru" sz="1600">
                <a:latin typeface="Comfortaa SemiBold"/>
                <a:ea typeface="Comfortaa SemiBold"/>
                <a:cs typeface="Comfortaa SemiBold"/>
                <a:sym typeface="Comfortaa SemiBold"/>
              </a:rPr>
              <a:t>·</a:t>
            </a:r>
            <a:r>
              <a:rPr lang="ru" sz="1200">
                <a:latin typeface="Comfortaa SemiBold"/>
                <a:ea typeface="Comfortaa SemiBold"/>
                <a:cs typeface="Comfortaa SemiBold"/>
                <a:sym typeface="Comfortaa SemiBold"/>
              </a:rPr>
              <a:t>·</a:t>
            </a:r>
            <a:r>
              <a:rPr lang="ru" sz="900">
                <a:latin typeface="Comfortaa SemiBold"/>
                <a:ea typeface="Comfortaa SemiBold"/>
                <a:cs typeface="Comfortaa SemiBold"/>
                <a:sym typeface="Comfortaa SemiBold"/>
              </a:rPr>
              <a:t>        </a:t>
            </a:r>
            <a:r>
              <a:rPr lang="ru" sz="1400" u="sng">
                <a:latin typeface="Comfortaa SemiBold"/>
                <a:ea typeface="Comfortaa SemiBold"/>
                <a:cs typeface="Comfortaa SemiBold"/>
                <a:sym typeface="Comfortaa SemiBold"/>
              </a:rPr>
              <a:t>Компульсивное переедание</a:t>
            </a:r>
            <a:r>
              <a:rPr lang="ru" sz="1400">
                <a:latin typeface="Comfortaa SemiBold"/>
                <a:ea typeface="Comfortaa SemiBold"/>
                <a:cs typeface="Comfortaa SemiBold"/>
                <a:sym typeface="Comfortaa SemiBold"/>
              </a:rPr>
              <a:t> – приступы неконтролируемого потребления чрезмерного количества пищи. Переедание часто происходит вследствие стресса, и больной не контролирует объем съеденного. В отличии от булимии после переедания не следует очистительный этап, что приводит к ожирению. Помимо излишнего веса, больным свойственна озабоченность собственным весом и формой тела, склонность к депрессии и тревожности, чувство вины и стыда.</a:t>
            </a:r>
            <a:endParaRPr sz="14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r>
              <a:rPr lang="ru" sz="1200">
                <a:solidFill>
                  <a:srgbClr val="1A1A1A"/>
                </a:solidFill>
                <a:latin typeface="Comfortaa SemiBold"/>
                <a:ea typeface="Comfortaa SemiBold"/>
                <a:cs typeface="Comfortaa SemiBold"/>
                <a:sym typeface="Comfortaa SemiBold"/>
              </a:rPr>
              <a:t>·</a:t>
            </a:r>
            <a:r>
              <a:rPr lang="ru" sz="900">
                <a:solidFill>
                  <a:srgbClr val="1A1A1A"/>
                </a:solidFill>
                <a:latin typeface="Comfortaa SemiBold"/>
                <a:ea typeface="Comfortaa SemiBold"/>
                <a:cs typeface="Comfortaa SemiBold"/>
                <a:sym typeface="Comfortaa SemiBold"/>
              </a:rPr>
              <a:t>      </a:t>
            </a:r>
            <a:endParaRPr sz="1400">
              <a:solidFill>
                <a:srgbClr val="1A1A1A"/>
              </a:solidFill>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400">
                <a:solidFill>
                  <a:srgbClr val="333333"/>
                </a:solidFill>
                <a:latin typeface="Comfortaa SemiBold"/>
                <a:ea typeface="Comfortaa SemiBold"/>
                <a:cs typeface="Comfortaa SemiBold"/>
                <a:sym typeface="Comfortaa SemiBold"/>
              </a:rPr>
              <a:t> </a:t>
            </a:r>
            <a:endParaRPr sz="1400">
              <a:solidFill>
                <a:srgbClr val="333333"/>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a:solidFill>
                  <a:srgbClr val="333333"/>
                </a:solidFill>
                <a:latin typeface="Times New Roman"/>
                <a:ea typeface="Times New Roman"/>
                <a:cs typeface="Times New Roman"/>
                <a:sym typeface="Times New Roman"/>
              </a:rPr>
              <a:t> </a:t>
            </a:r>
            <a:endParaRPr sz="120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a:solidFill>
                  <a:srgbClr val="FEFFFF"/>
                </a:solidFill>
                <a:latin typeface="Comfortaa SemiBold"/>
                <a:ea typeface="Comfortaa SemiBold"/>
                <a:cs typeface="Comfortaa SemiBold"/>
                <a:sym typeface="Comfortaa SemiBold"/>
              </a:rPr>
              <a:t> </a:t>
            </a:r>
            <a:endParaRPr sz="170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59"/>
        <p:cNvGrpSpPr/>
        <p:nvPr/>
      </p:nvGrpSpPr>
      <p:grpSpPr>
        <a:xfrm>
          <a:off x="0" y="0"/>
          <a:ext cx="0" cy="0"/>
          <a:chOff x="0" y="0"/>
          <a:chExt cx="0" cy="0"/>
        </a:xfrm>
      </p:grpSpPr>
      <p:sp>
        <p:nvSpPr>
          <p:cNvPr id="160" name="Google Shape;160;p18"/>
          <p:cNvSpPr txBox="1">
            <a:spLocks noGrp="1"/>
          </p:cNvSpPr>
          <p:nvPr>
            <p:ph type="title"/>
          </p:nvPr>
        </p:nvSpPr>
        <p:spPr>
          <a:xfrm>
            <a:off x="1200900" y="683525"/>
            <a:ext cx="7038900" cy="27279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40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r>
              <a:rPr lang="ru" sz="1200">
                <a:latin typeface="Comfortaa SemiBold"/>
                <a:ea typeface="Comfortaa SemiBold"/>
                <a:cs typeface="Comfortaa SemiBold"/>
                <a:sym typeface="Comfortaa SemiBold"/>
              </a:rPr>
              <a:t>·</a:t>
            </a:r>
            <a:r>
              <a:rPr lang="ru" sz="900">
                <a:latin typeface="Comfortaa SemiBold"/>
                <a:ea typeface="Comfortaa SemiBold"/>
                <a:cs typeface="Comfortaa SemiBold"/>
                <a:sym typeface="Comfortaa SemiBold"/>
              </a:rPr>
              <a:t>        </a:t>
            </a:r>
            <a:r>
              <a:rPr lang="ru" sz="1400" u="sng">
                <a:latin typeface="Comfortaa SemiBold"/>
                <a:ea typeface="Comfortaa SemiBold"/>
                <a:cs typeface="Comfortaa SemiBold"/>
                <a:sym typeface="Comfortaa SemiBold"/>
              </a:rPr>
              <a:t>Избегание/ограничение приема пищи (ИПП)</a:t>
            </a:r>
            <a:r>
              <a:rPr lang="ru" sz="1400">
                <a:latin typeface="Comfortaa SemiBold"/>
                <a:ea typeface="Comfortaa SemiBold"/>
                <a:cs typeface="Comfortaa SemiBold"/>
                <a:sym typeface="Comfortaa SemiBold"/>
              </a:rPr>
              <a:t> – избегание приема некоторых видов пищи. Больные ограничивают потребление некоторых продуктов, судя по запаху, цвету, текстуре, бренду. Из рациона могут быть вычеркнуты целые группы продуктов, например, фрукты, овощи или молочные продукты. Как правило, больные ИПП имеют нормальную массу тела, и по внешним признакам очень сложно выявить расстройство. Иногда возникают жалобы на тошноту и рвоту после потребления “запрещенной” пищи. Вследствие данного расстройства могут возникнуть сложности в работе желудочно-кишечного тракта, а также дефициты макро и микроэлементов.</a:t>
            </a:r>
            <a:endParaRPr sz="140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400">
                <a:latin typeface="Comfortaa SemiBold"/>
                <a:ea typeface="Comfortaa SemiBold"/>
                <a:cs typeface="Comfortaa SemiBold"/>
                <a:sym typeface="Comfortaa SemiBold"/>
              </a:rPr>
              <a:t> </a:t>
            </a:r>
            <a:endParaRPr sz="140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endParaRPr sz="1200">
              <a:solidFill>
                <a:srgbClr val="1A1A1A"/>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a:solidFill>
                  <a:srgbClr val="333333"/>
                </a:solidFill>
                <a:latin typeface="Times New Roman"/>
                <a:ea typeface="Times New Roman"/>
                <a:cs typeface="Times New Roman"/>
                <a:sym typeface="Times New Roman"/>
              </a:rPr>
              <a:t> </a:t>
            </a:r>
            <a:endParaRPr sz="120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a:solidFill>
                  <a:srgbClr val="FEFFFF"/>
                </a:solidFill>
                <a:latin typeface="Comfortaa SemiBold"/>
                <a:ea typeface="Comfortaa SemiBold"/>
                <a:cs typeface="Comfortaa SemiBold"/>
                <a:sym typeface="Comfortaa SemiBold"/>
              </a:rPr>
              <a:t> </a:t>
            </a:r>
            <a:endParaRPr sz="170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1128450" y="66950"/>
            <a:ext cx="7038900" cy="13161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500" u="sng"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300" u="sng" dirty="0" smtClean="0">
                <a:solidFill>
                  <a:srgbClr val="FEFFFF"/>
                </a:solidFill>
                <a:latin typeface="Comfortaa SemiBold"/>
                <a:ea typeface="Comfortaa SemiBold"/>
                <a:cs typeface="Comfortaa SemiBold"/>
                <a:sym typeface="Comfortaa SemiBold"/>
              </a:rPr>
              <a:t>Родитель говорит:</a:t>
            </a:r>
            <a:r>
              <a:rPr lang="ru" sz="1300" dirty="0" smtClean="0">
                <a:solidFill>
                  <a:srgbClr val="FEFFFF"/>
                </a:solidFill>
                <a:latin typeface="Comfortaa SemiBold"/>
                <a:ea typeface="Comfortaa SemiBold"/>
                <a:cs typeface="Comfortaa SemiBold"/>
                <a:sym typeface="Comfortaa SemiBold"/>
              </a:rPr>
              <a:t> «Пока </a:t>
            </a:r>
            <a:r>
              <a:rPr lang="ru" sz="1300" dirty="0">
                <a:solidFill>
                  <a:srgbClr val="FEFFFF"/>
                </a:solidFill>
                <a:latin typeface="Comfortaa SemiBold"/>
                <a:ea typeface="Comfortaa SemiBold"/>
                <a:cs typeface="Comfortaa SemiBold"/>
                <a:sym typeface="Comfortaa SemiBold"/>
              </a:rPr>
              <a:t>не доешь — из-за стола не выйдешь» </a:t>
            </a:r>
            <a:r>
              <a:rPr lang="ru" sz="1300" dirty="0" smtClean="0">
                <a:solidFill>
                  <a:srgbClr val="FEFFFF"/>
                </a:solidFill>
                <a:latin typeface="Comfortaa SemiBold"/>
                <a:ea typeface="Comfortaa SemiBold"/>
                <a:cs typeface="Comfortaa SemiBold"/>
                <a:sym typeface="Comfortaa SemiBold"/>
              </a:rPr>
              <a:t/>
            </a:r>
            <a:br>
              <a:rPr lang="ru" sz="1300" dirty="0" smtClean="0">
                <a:solidFill>
                  <a:srgbClr val="FEFFFF"/>
                </a:solidFill>
                <a:latin typeface="Comfortaa SemiBold"/>
                <a:ea typeface="Comfortaa SemiBold"/>
                <a:cs typeface="Comfortaa SemiBold"/>
                <a:sym typeface="Comfortaa SemiBold"/>
              </a:rPr>
            </a:br>
            <a:r>
              <a:rPr lang="ru" sz="1300" u="sng" dirty="0" smtClean="0">
                <a:solidFill>
                  <a:srgbClr val="FEFFFF"/>
                </a:solidFill>
                <a:latin typeface="Comfortaa SemiBold"/>
                <a:ea typeface="Comfortaa SemiBold"/>
                <a:cs typeface="Comfortaa SemiBold"/>
                <a:sym typeface="Comfortaa SemiBold"/>
              </a:rPr>
              <a:t>Ребёнок думает (чувствует):</a:t>
            </a:r>
            <a:r>
              <a:rPr lang="ru" sz="1300" dirty="0" smtClean="0">
                <a:solidFill>
                  <a:srgbClr val="FEFFFF"/>
                </a:solidFill>
                <a:latin typeface="Comfortaa SemiBold"/>
                <a:ea typeface="Comfortaa SemiBold"/>
                <a:cs typeface="Comfortaa SemiBold"/>
                <a:sym typeface="Comfortaa SemiBold"/>
              </a:rPr>
              <a:t> </a:t>
            </a:r>
            <a:r>
              <a:rPr lang="ru-RU" sz="1400" dirty="0"/>
              <a:t>Немного повзрослев, ребенок больше не сможет распознавать реальное чувство голода, не сможет понять, когда он насытился и стоит прекратить есть, что приведет к перееданиям.</a:t>
            </a:r>
            <a:endParaRPr sz="1300" u="sng" dirty="0" smtClean="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300" u="sng" dirty="0" smtClean="0">
                <a:solidFill>
                  <a:srgbClr val="FEFFFF"/>
                </a:solidFill>
                <a:latin typeface="Comfortaa SemiBold"/>
                <a:ea typeface="Comfortaa SemiBold"/>
                <a:cs typeface="Comfortaa SemiBold"/>
                <a:sym typeface="Comfortaa SemiBold"/>
              </a:rPr>
              <a:t>Родитель говорит:</a:t>
            </a:r>
            <a:r>
              <a:rPr lang="ru" sz="1300" dirty="0" smtClean="0">
                <a:solidFill>
                  <a:srgbClr val="FEFFFF"/>
                </a:solidFill>
                <a:latin typeface="Comfortaa SemiBold"/>
                <a:ea typeface="Comfortaa SemiBold"/>
                <a:cs typeface="Comfortaa SemiBold"/>
                <a:sym typeface="Comfortaa SemiBold"/>
              </a:rPr>
              <a:t> «Вот сделаешь уроки — дам шоколадку»</a:t>
            </a:r>
            <a:br>
              <a:rPr lang="ru" sz="1300" dirty="0" smtClean="0">
                <a:solidFill>
                  <a:srgbClr val="FEFFFF"/>
                </a:solidFill>
                <a:latin typeface="Comfortaa SemiBold"/>
                <a:ea typeface="Comfortaa SemiBold"/>
                <a:cs typeface="Comfortaa SemiBold"/>
                <a:sym typeface="Comfortaa SemiBold"/>
              </a:rPr>
            </a:br>
            <a:r>
              <a:rPr lang="ru" sz="1300" u="sng" dirty="0" smtClean="0">
                <a:solidFill>
                  <a:srgbClr val="FEFFFF"/>
                </a:solidFill>
                <a:latin typeface="Comfortaa SemiBold"/>
                <a:ea typeface="Comfortaa SemiBold"/>
                <a:cs typeface="Comfortaa SemiBold"/>
                <a:sym typeface="Comfortaa SemiBold"/>
              </a:rPr>
              <a:t>Ребёнок думает (чувствует): </a:t>
            </a:r>
            <a:r>
              <a:rPr lang="ru-RU" sz="1400" dirty="0"/>
              <a:t>Когда пища становится наградой, а ее отсутствие наказанием, тогда у ребенка формируются неадекватные отношения с любыми продуктами питания. </a:t>
            </a:r>
            <a:r>
              <a:rPr lang="ru-RU" sz="1400" dirty="0" smtClean="0"/>
              <a:t>В </a:t>
            </a:r>
            <a:r>
              <a:rPr lang="ru-RU" sz="1400" dirty="0"/>
              <a:t>результате во взрослом возрасте человек будет заедать эмоциональный голод, что приведет к </a:t>
            </a:r>
            <a:r>
              <a:rPr lang="ru-RU" sz="1400" dirty="0" err="1"/>
              <a:t>компульсивному</a:t>
            </a:r>
            <a:r>
              <a:rPr lang="ru-RU" sz="1400" dirty="0"/>
              <a:t> перееданию. </a:t>
            </a:r>
            <a:endParaRPr sz="1300" u="sng" dirty="0" smtClean="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300" u="sng" dirty="0" smtClean="0">
                <a:solidFill>
                  <a:srgbClr val="FEFFFF"/>
                </a:solidFill>
                <a:latin typeface="Comfortaa SemiBold"/>
                <a:ea typeface="Comfortaa SemiBold"/>
                <a:cs typeface="Comfortaa SemiBold"/>
                <a:sym typeface="Comfortaa SemiBold"/>
              </a:rPr>
              <a:t>Родитель говорит:</a:t>
            </a:r>
            <a:r>
              <a:rPr lang="ru" sz="1300" dirty="0" smtClean="0">
                <a:solidFill>
                  <a:srgbClr val="FEFFFF"/>
                </a:solidFill>
                <a:latin typeface="Comfortaa SemiBold"/>
                <a:ea typeface="Comfortaa SemiBold"/>
                <a:cs typeface="Comfortaa SemiBold"/>
                <a:sym typeface="Comfortaa SemiBold"/>
              </a:rPr>
              <a:t> «Не </a:t>
            </a:r>
            <a:r>
              <a:rPr lang="ru" sz="1300" dirty="0">
                <a:solidFill>
                  <a:srgbClr val="FEFFFF"/>
                </a:solidFill>
                <a:latin typeface="Comfortaa SemiBold"/>
                <a:ea typeface="Comfortaa SemiBold"/>
                <a:cs typeface="Comfortaa SemiBold"/>
                <a:sym typeface="Comfortaa SemiBold"/>
              </a:rPr>
              <a:t>ешь так много, ты и так толстый/толстая</a:t>
            </a:r>
            <a:r>
              <a:rPr lang="ru" sz="1300" dirty="0" smtClean="0">
                <a:solidFill>
                  <a:srgbClr val="FEFFFF"/>
                </a:solidFill>
                <a:latin typeface="Comfortaa SemiBold"/>
                <a:ea typeface="Comfortaa SemiBold"/>
                <a:cs typeface="Comfortaa SemiBold"/>
                <a:sym typeface="Comfortaa SemiBold"/>
              </a:rPr>
              <a:t>»</a:t>
            </a:r>
            <a:br>
              <a:rPr lang="ru" sz="1300" dirty="0" smtClean="0">
                <a:solidFill>
                  <a:srgbClr val="FEFFFF"/>
                </a:solidFill>
                <a:latin typeface="Comfortaa SemiBold"/>
                <a:ea typeface="Comfortaa SemiBold"/>
                <a:cs typeface="Comfortaa SemiBold"/>
                <a:sym typeface="Comfortaa SemiBold"/>
              </a:rPr>
            </a:br>
            <a:r>
              <a:rPr lang="ru" sz="1300" u="sng" dirty="0" smtClean="0">
                <a:solidFill>
                  <a:srgbClr val="FEFFFF"/>
                </a:solidFill>
                <a:latin typeface="Comfortaa SemiBold"/>
                <a:ea typeface="Comfortaa SemiBold"/>
                <a:cs typeface="Comfortaa SemiBold"/>
                <a:sym typeface="Comfortaa SemiBold"/>
              </a:rPr>
              <a:t>Ребёнок думает (чувствует):</a:t>
            </a:r>
            <a:r>
              <a:rPr lang="ru" sz="1300" dirty="0" smtClean="0">
                <a:solidFill>
                  <a:srgbClr val="FEFFFF"/>
                </a:solidFill>
                <a:latin typeface="Comfortaa SemiBold"/>
                <a:ea typeface="Comfortaa SemiBold"/>
                <a:cs typeface="Comfortaa SemiBold"/>
                <a:sym typeface="Comfortaa SemiBold"/>
              </a:rPr>
              <a:t>  </a:t>
            </a:r>
            <a:r>
              <a:rPr lang="ru-RU" sz="1400" dirty="0"/>
              <a:t>Ведь именно ненависть к своей внешности будет у человека, которому самые близкие люди говорят, что он толстый. В итоге родители получат вечно худеющего, пробующего различные строгие диеты подростка, склонного к развитию анорексии или булимии. </a:t>
            </a:r>
            <a:endParaRPr sz="1300" dirty="0">
              <a:solidFill>
                <a:srgbClr val="FEFFFF"/>
              </a:solidFill>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300" u="sng" dirty="0" smtClean="0">
                <a:solidFill>
                  <a:srgbClr val="FEFFFF"/>
                </a:solidFill>
                <a:latin typeface="Comfortaa SemiBold"/>
                <a:ea typeface="Comfortaa SemiBold"/>
                <a:cs typeface="Comfortaa SemiBold"/>
                <a:sym typeface="Comfortaa SemiBold"/>
              </a:rPr>
              <a:t> </a:t>
            </a:r>
            <a:r>
              <a:rPr lang="ru" sz="1400" dirty="0" smtClean="0">
                <a:latin typeface="Comfortaa SemiBold"/>
                <a:ea typeface="Comfortaa SemiBold"/>
                <a:cs typeface="Comfortaa SemiBold"/>
                <a:sym typeface="Comfortaa SemiBold"/>
              </a:rPr>
              <a:t> </a:t>
            </a:r>
            <a:endParaRPr sz="1400" dirty="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endParaRPr sz="1200" dirty="0">
              <a:solidFill>
                <a:srgbClr val="1A1A1A"/>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dirty="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dirty="0">
                <a:solidFill>
                  <a:srgbClr val="333333"/>
                </a:solidFill>
                <a:latin typeface="Times New Roman"/>
                <a:ea typeface="Times New Roman"/>
                <a:cs typeface="Times New Roman"/>
                <a:sym typeface="Times New Roman"/>
              </a:rPr>
              <a:t> </a:t>
            </a:r>
            <a:endParaRPr sz="1200" dirty="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dirty="0">
                <a:solidFill>
                  <a:srgbClr val="FEFFFF"/>
                </a:solidFill>
                <a:latin typeface="Comfortaa SemiBold"/>
                <a:ea typeface="Comfortaa SemiBold"/>
                <a:cs typeface="Comfortaa SemiBold"/>
                <a:sym typeface="Comfortaa SemiBold"/>
              </a:rPr>
              <a:t> </a:t>
            </a:r>
            <a:endParaRPr sz="1700" dirty="0">
              <a:solidFill>
                <a:srgbClr val="FEFFFF"/>
              </a:solidFill>
              <a:latin typeface="Comfortaa SemiBold"/>
              <a:ea typeface="Comfortaa SemiBold"/>
              <a:cs typeface="Comfortaa SemiBold"/>
              <a:sym typeface="Comfortaa SemiBold"/>
            </a:endParaRPr>
          </a:p>
        </p:txBody>
      </p:sp>
    </p:spTree>
    <p:extLst>
      <p:ext uri="{BB962C8B-B14F-4D97-AF65-F5344CB8AC3E}">
        <p14:creationId xmlns:p14="http://schemas.microsoft.com/office/powerpoint/2010/main" val="741413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1128450" y="66950"/>
            <a:ext cx="7038900" cy="13161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500" u="sng"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300" u="sng" dirty="0" smtClean="0">
                <a:solidFill>
                  <a:srgbClr val="FEFFFF"/>
                </a:solidFill>
                <a:latin typeface="Comfortaa SemiBold"/>
                <a:ea typeface="Comfortaa SemiBold"/>
                <a:cs typeface="Comfortaa SemiBold"/>
                <a:sym typeface="Comfortaa SemiBold"/>
              </a:rPr>
              <a:t>Родитель говорит:</a:t>
            </a:r>
            <a:r>
              <a:rPr lang="ru" sz="1300" dirty="0" smtClean="0">
                <a:solidFill>
                  <a:srgbClr val="FEFFFF"/>
                </a:solidFill>
                <a:latin typeface="Comfortaa SemiBold"/>
                <a:ea typeface="Comfortaa SemiBold"/>
                <a:cs typeface="Comfortaa SemiBold"/>
                <a:sym typeface="Comfortaa SemiBold"/>
              </a:rPr>
              <a:t> «У </a:t>
            </a:r>
            <a:r>
              <a:rPr lang="ru" sz="1300" dirty="0">
                <a:solidFill>
                  <a:srgbClr val="FEFFFF"/>
                </a:solidFill>
                <a:latin typeface="Comfortaa SemiBold"/>
                <a:ea typeface="Comfortaa SemiBold"/>
                <a:cs typeface="Comfortaa SemiBold"/>
                <a:sym typeface="Comfortaa SemiBold"/>
              </a:rPr>
              <a:t>тебя одни кожа да кости, ешь больше</a:t>
            </a:r>
            <a:r>
              <a:rPr lang="ru" sz="1300" dirty="0" smtClean="0">
                <a:solidFill>
                  <a:srgbClr val="FEFFFF"/>
                </a:solidFill>
                <a:latin typeface="Comfortaa SemiBold"/>
                <a:ea typeface="Comfortaa SemiBold"/>
                <a:cs typeface="Comfortaa SemiBold"/>
                <a:sym typeface="Comfortaa SemiBold"/>
              </a:rPr>
              <a:t>»</a:t>
            </a:r>
            <a:br>
              <a:rPr lang="ru" sz="1300" dirty="0" smtClean="0">
                <a:solidFill>
                  <a:srgbClr val="FEFFFF"/>
                </a:solidFill>
                <a:latin typeface="Comfortaa SemiBold"/>
                <a:ea typeface="Comfortaa SemiBold"/>
                <a:cs typeface="Comfortaa SemiBold"/>
                <a:sym typeface="Comfortaa SemiBold"/>
              </a:rPr>
            </a:br>
            <a:r>
              <a:rPr lang="ru" sz="1300" u="sng" dirty="0" smtClean="0">
                <a:solidFill>
                  <a:srgbClr val="FEFFFF"/>
                </a:solidFill>
                <a:latin typeface="Comfortaa SemiBold"/>
                <a:ea typeface="Comfortaa SemiBold"/>
                <a:cs typeface="Comfortaa SemiBold"/>
                <a:sym typeface="Comfortaa SemiBold"/>
              </a:rPr>
              <a:t>Ребёнок думает (чувствует):</a:t>
            </a:r>
            <a:r>
              <a:rPr lang="ru" sz="1300" dirty="0" smtClean="0">
                <a:solidFill>
                  <a:srgbClr val="FEFFFF"/>
                </a:solidFill>
                <a:latin typeface="Comfortaa SemiBold"/>
                <a:ea typeface="Comfortaa SemiBold"/>
                <a:cs typeface="Comfortaa SemiBold"/>
                <a:sym typeface="Comfortaa SemiBold"/>
              </a:rPr>
              <a:t> </a:t>
            </a:r>
            <a:r>
              <a:rPr lang="ru-RU" sz="1400" dirty="0"/>
              <a:t>Ведь именно ненависть к своей внешности будет у человека, которому самые близкие люди говорят, что он толстый. В итоге родители получат вечно худеющего, пробующего различные строгие диеты подростка, склонного к развитию анорексии или булимии. </a:t>
            </a:r>
            <a:endParaRPr sz="1300" u="sng"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300" u="sng" dirty="0" smtClean="0">
                <a:solidFill>
                  <a:srgbClr val="FEFFFF"/>
                </a:solidFill>
                <a:latin typeface="Comfortaa SemiBold"/>
                <a:ea typeface="Comfortaa SemiBold"/>
                <a:cs typeface="Comfortaa SemiBold"/>
                <a:sym typeface="Comfortaa SemiBold"/>
              </a:rPr>
              <a:t>Родитель говорит:</a:t>
            </a:r>
            <a:r>
              <a:rPr lang="ru" sz="1300" dirty="0" smtClean="0">
                <a:solidFill>
                  <a:srgbClr val="FEFFFF"/>
                </a:solidFill>
                <a:latin typeface="Comfortaa SemiBold"/>
                <a:ea typeface="Comfortaa SemiBold"/>
                <a:cs typeface="Comfortaa SemiBold"/>
                <a:sym typeface="Comfortaa SemiBold"/>
              </a:rPr>
              <a:t> </a:t>
            </a:r>
            <a:r>
              <a:rPr lang="ru" sz="1300" u="sng" dirty="0" smtClean="0">
                <a:solidFill>
                  <a:srgbClr val="FEFFFF"/>
                </a:solidFill>
                <a:latin typeface="Comfortaa SemiBold"/>
                <a:ea typeface="Comfortaa SemiBold"/>
                <a:cs typeface="Comfortaa SemiBold"/>
                <a:sym typeface="Comfortaa SemiBold"/>
              </a:rPr>
              <a:t>«Можешь </a:t>
            </a:r>
            <a:r>
              <a:rPr lang="ru" sz="1300" u="sng" dirty="0">
                <a:solidFill>
                  <a:srgbClr val="FEFFFF"/>
                </a:solidFill>
                <a:latin typeface="Comfortaa SemiBold"/>
                <a:ea typeface="Comfortaa SemiBold"/>
                <a:cs typeface="Comfortaa SemiBold"/>
                <a:sym typeface="Comfortaa SemiBold"/>
              </a:rPr>
              <a:t>съесть конфету до обеда, только маме не рассказывай</a:t>
            </a:r>
            <a:r>
              <a:rPr lang="ru" sz="1300" u="sng" dirty="0" smtClean="0">
                <a:solidFill>
                  <a:srgbClr val="FEFFFF"/>
                </a:solidFill>
                <a:latin typeface="Comfortaa SemiBold"/>
                <a:ea typeface="Comfortaa SemiBold"/>
                <a:cs typeface="Comfortaa SemiBold"/>
                <a:sym typeface="Comfortaa SemiBold"/>
              </a:rPr>
              <a:t>»</a:t>
            </a:r>
            <a:br>
              <a:rPr lang="ru" sz="1300" u="sng" dirty="0" smtClean="0">
                <a:solidFill>
                  <a:srgbClr val="FEFFFF"/>
                </a:solidFill>
                <a:latin typeface="Comfortaa SemiBold"/>
                <a:ea typeface="Comfortaa SemiBold"/>
                <a:cs typeface="Comfortaa SemiBold"/>
                <a:sym typeface="Comfortaa SemiBold"/>
              </a:rPr>
            </a:br>
            <a:r>
              <a:rPr lang="ru" sz="1300" u="sng" dirty="0" smtClean="0">
                <a:solidFill>
                  <a:srgbClr val="FEFFFF"/>
                </a:solidFill>
                <a:latin typeface="Comfortaa SemiBold"/>
                <a:ea typeface="Comfortaa SemiBold"/>
                <a:cs typeface="Comfortaa SemiBold"/>
                <a:sym typeface="Comfortaa SemiBold"/>
              </a:rPr>
              <a:t>Ребёнок думает (чувствует):</a:t>
            </a:r>
            <a:r>
              <a:rPr lang="ru" sz="1300" dirty="0" smtClean="0">
                <a:solidFill>
                  <a:srgbClr val="FEFFFF"/>
                </a:solidFill>
                <a:latin typeface="Comfortaa SemiBold"/>
                <a:ea typeface="Comfortaa SemiBold"/>
                <a:cs typeface="Comfortaa SemiBold"/>
                <a:sym typeface="Comfortaa SemiBold"/>
              </a:rPr>
              <a:t> П</a:t>
            </a:r>
            <a:r>
              <a:rPr lang="ru-RU" sz="1400" dirty="0" err="1" smtClean="0"/>
              <a:t>роблема</a:t>
            </a:r>
            <a:r>
              <a:rPr lang="ru-RU" sz="1400" dirty="0" smtClean="0"/>
              <a:t> </a:t>
            </a:r>
            <a:r>
              <a:rPr lang="ru-RU" sz="1400" dirty="0"/>
              <a:t>заключается не в том, что малыш не захочет есть основные блюда, а в том, что он привыкает врать и прятать еду. Постоянное вранье в этом контексте закладывает нездоровые отношения с едой, ведь можно есть все что хочешь и сколько хочешь, пока другие не знают. А от этого во многих случаях развивается булимия.</a:t>
            </a:r>
            <a:endParaRPr sz="1300" u="sng" dirty="0">
              <a:solidFill>
                <a:srgbClr val="FEFFFF"/>
              </a:solidFill>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400" dirty="0" smtClean="0">
                <a:latin typeface="Comfortaa SemiBold"/>
                <a:ea typeface="Comfortaa SemiBold"/>
                <a:cs typeface="Comfortaa SemiBold"/>
                <a:sym typeface="Comfortaa SemiBold"/>
              </a:rPr>
              <a:t> </a:t>
            </a:r>
            <a:endParaRPr sz="1400" dirty="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endParaRPr sz="1200" dirty="0">
              <a:solidFill>
                <a:srgbClr val="1A1A1A"/>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dirty="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dirty="0">
                <a:solidFill>
                  <a:srgbClr val="333333"/>
                </a:solidFill>
                <a:latin typeface="Times New Roman"/>
                <a:ea typeface="Times New Roman"/>
                <a:cs typeface="Times New Roman"/>
                <a:sym typeface="Times New Roman"/>
              </a:rPr>
              <a:t> </a:t>
            </a:r>
            <a:endParaRPr sz="1200" dirty="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dirty="0">
                <a:solidFill>
                  <a:srgbClr val="FEFFFF"/>
                </a:solidFill>
                <a:latin typeface="Comfortaa SemiBold"/>
                <a:ea typeface="Comfortaa SemiBold"/>
                <a:cs typeface="Comfortaa SemiBold"/>
                <a:sym typeface="Comfortaa SemiBold"/>
              </a:rPr>
              <a:t> </a:t>
            </a:r>
            <a:endParaRPr sz="1700" dirty="0">
              <a:solidFill>
                <a:srgbClr val="FEFFFF"/>
              </a:solidFill>
              <a:latin typeface="Comfortaa SemiBold"/>
              <a:ea typeface="Comfortaa SemiBold"/>
              <a:cs typeface="Comfortaa SemiBold"/>
              <a:sym typeface="Comfortaa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155CC"/>
        </a:solidFill>
        <a:effectLst/>
      </p:bgPr>
    </p:bg>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1128449" y="66950"/>
            <a:ext cx="7396783" cy="1316100"/>
          </a:xfrm>
          <a:prstGeom prst="rect">
            <a:avLst/>
          </a:prstGeom>
        </p:spPr>
        <p:txBody>
          <a:bodyPr spcFirstLastPara="1" wrap="square" lIns="91425" tIns="91425" rIns="91425" bIns="91425" anchor="t" anchorCtr="0">
            <a:noAutofit/>
          </a:bodyPr>
          <a:lstStyle/>
          <a:p>
            <a:pPr marL="0" lvl="0" indent="-228600" algn="just" rtl="0">
              <a:lnSpc>
                <a:spcPct val="115000"/>
              </a:lnSpc>
              <a:spcBef>
                <a:spcPts val="0"/>
              </a:spcBef>
              <a:spcAft>
                <a:spcPts val="0"/>
              </a:spcAft>
              <a:buNone/>
            </a:pPr>
            <a:endParaRPr sz="1600"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500" u="sng"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200" u="sng" dirty="0" smtClean="0">
                <a:solidFill>
                  <a:srgbClr val="FEFFFF"/>
                </a:solidFill>
                <a:latin typeface="Comfortaa SemiBold"/>
                <a:ea typeface="Comfortaa SemiBold"/>
                <a:cs typeface="Comfortaa SemiBold"/>
                <a:sym typeface="Comfortaa SemiBold"/>
              </a:rPr>
              <a:t>Родитель говорит</a:t>
            </a:r>
            <a:r>
              <a:rPr lang="ru" sz="1200" dirty="0" smtClean="0">
                <a:solidFill>
                  <a:srgbClr val="FEFFFF"/>
                </a:solidFill>
                <a:latin typeface="Comfortaa SemiBold"/>
                <a:ea typeface="Comfortaa SemiBold"/>
                <a:cs typeface="Comfortaa SemiBold"/>
                <a:sym typeface="Comfortaa SemiBold"/>
              </a:rPr>
              <a:t>: «Вот </a:t>
            </a:r>
            <a:r>
              <a:rPr lang="ru" sz="1200" dirty="0">
                <a:solidFill>
                  <a:srgbClr val="FEFFFF"/>
                </a:solidFill>
                <a:latin typeface="Comfortaa SemiBold"/>
                <a:ea typeface="Comfortaa SemiBold"/>
                <a:cs typeface="Comfortaa SemiBold"/>
                <a:sym typeface="Comfortaa SemiBold"/>
              </a:rPr>
              <a:t>посмотри — другие едят то, что дают, не то что ты» </a:t>
            </a:r>
            <a:r>
              <a:rPr lang="ru" sz="1200" dirty="0" smtClean="0">
                <a:solidFill>
                  <a:srgbClr val="FEFFFF"/>
                </a:solidFill>
                <a:latin typeface="Comfortaa SemiBold"/>
                <a:ea typeface="Comfortaa SemiBold"/>
                <a:cs typeface="Comfortaa SemiBold"/>
                <a:sym typeface="Comfortaa SemiBold"/>
              </a:rPr>
              <a:t/>
            </a:r>
            <a:br>
              <a:rPr lang="ru" sz="1200" dirty="0" smtClean="0">
                <a:solidFill>
                  <a:srgbClr val="FEFFFF"/>
                </a:solidFill>
                <a:latin typeface="Comfortaa SemiBold"/>
                <a:ea typeface="Comfortaa SemiBold"/>
                <a:cs typeface="Comfortaa SemiBold"/>
                <a:sym typeface="Comfortaa SemiBold"/>
              </a:rPr>
            </a:br>
            <a:r>
              <a:rPr lang="ru" sz="1200" dirty="0" smtClean="0">
                <a:solidFill>
                  <a:srgbClr val="FEFFFF"/>
                </a:solidFill>
                <a:latin typeface="Comfortaa SemiBold"/>
                <a:ea typeface="Comfortaa SemiBold"/>
                <a:cs typeface="Comfortaa SemiBold"/>
                <a:sym typeface="Comfortaa SemiBold"/>
              </a:rPr>
              <a:t/>
            </a:r>
            <a:br>
              <a:rPr lang="ru" sz="1200" dirty="0" smtClean="0">
                <a:solidFill>
                  <a:srgbClr val="FEFFFF"/>
                </a:solidFill>
                <a:latin typeface="Comfortaa SemiBold"/>
                <a:ea typeface="Comfortaa SemiBold"/>
                <a:cs typeface="Comfortaa SemiBold"/>
                <a:sym typeface="Comfortaa SemiBold"/>
              </a:rPr>
            </a:br>
            <a:r>
              <a:rPr lang="ru" sz="1200" u="sng" dirty="0" smtClean="0">
                <a:solidFill>
                  <a:srgbClr val="FEFFFF"/>
                </a:solidFill>
                <a:latin typeface="Comfortaa SemiBold"/>
                <a:ea typeface="Comfortaa SemiBold"/>
                <a:cs typeface="Comfortaa SemiBold"/>
                <a:sym typeface="Comfortaa SemiBold"/>
              </a:rPr>
              <a:t>Ребёнок думает (чувствует):</a:t>
            </a:r>
            <a:r>
              <a:rPr lang="ru" sz="1200" dirty="0" smtClean="0">
                <a:solidFill>
                  <a:srgbClr val="FEFFFF"/>
                </a:solidFill>
                <a:latin typeface="Comfortaa SemiBold"/>
                <a:ea typeface="Comfortaa SemiBold"/>
                <a:cs typeface="Comfortaa SemiBold"/>
                <a:sym typeface="Comfortaa SemiBold"/>
              </a:rPr>
              <a:t> </a:t>
            </a:r>
            <a:r>
              <a:rPr lang="ru-RU" sz="1200" dirty="0"/>
              <a:t>Пища должна приносить ребенку радость, а не быть какой-то пыткой. Исхода в таком случае два: ребенок будет есть через силу, что приведет к булимии, или наоборот — перестанет, что станет толчком для анорексии.</a:t>
            </a:r>
            <a:endParaRPr sz="1200"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200" u="sng" dirty="0" smtClean="0">
                <a:solidFill>
                  <a:srgbClr val="FEFFFF"/>
                </a:solidFill>
                <a:latin typeface="Comfortaa SemiBold"/>
                <a:ea typeface="Comfortaa SemiBold"/>
                <a:cs typeface="Comfortaa SemiBold"/>
                <a:sym typeface="Comfortaa SemiBold"/>
              </a:rPr>
              <a:t>Родитель говорит:</a:t>
            </a:r>
            <a:r>
              <a:rPr lang="ru" sz="1200" dirty="0" smtClean="0">
                <a:solidFill>
                  <a:srgbClr val="FEFFFF"/>
                </a:solidFill>
                <a:latin typeface="Comfortaa SemiBold"/>
                <a:ea typeface="Comfortaa SemiBold"/>
                <a:cs typeface="Comfortaa SemiBold"/>
                <a:sym typeface="Comfortaa SemiBold"/>
              </a:rPr>
              <a:t> </a:t>
            </a:r>
            <a:r>
              <a:rPr lang="ru" sz="1200" dirty="0">
                <a:solidFill>
                  <a:srgbClr val="FEFFFF"/>
                </a:solidFill>
                <a:latin typeface="Comfortaa SemiBold"/>
                <a:ea typeface="Comfortaa SemiBold"/>
                <a:cs typeface="Comfortaa SemiBold"/>
                <a:sym typeface="Comfortaa SemiBold"/>
              </a:rPr>
              <a:t>«Мне некогда тебя кормить, найди что-нибудь сам в холодильнике» </a:t>
            </a:r>
            <a:r>
              <a:rPr lang="ru" sz="1200" dirty="0" smtClean="0">
                <a:solidFill>
                  <a:srgbClr val="FEFFFF"/>
                </a:solidFill>
                <a:latin typeface="Comfortaa SemiBold"/>
                <a:ea typeface="Comfortaa SemiBold"/>
                <a:cs typeface="Comfortaa SemiBold"/>
                <a:sym typeface="Comfortaa SemiBold"/>
              </a:rPr>
              <a:t/>
            </a:r>
            <a:br>
              <a:rPr lang="ru" sz="1200" dirty="0" smtClean="0">
                <a:solidFill>
                  <a:srgbClr val="FEFFFF"/>
                </a:solidFill>
                <a:latin typeface="Comfortaa SemiBold"/>
                <a:ea typeface="Comfortaa SemiBold"/>
                <a:cs typeface="Comfortaa SemiBold"/>
                <a:sym typeface="Comfortaa SemiBold"/>
              </a:rPr>
            </a:br>
            <a:r>
              <a:rPr lang="ru" sz="1200" u="sng" dirty="0" smtClean="0">
                <a:solidFill>
                  <a:srgbClr val="FEFFFF"/>
                </a:solidFill>
                <a:latin typeface="Comfortaa SemiBold"/>
                <a:ea typeface="Comfortaa SemiBold"/>
                <a:cs typeface="Comfortaa SemiBold"/>
                <a:sym typeface="Comfortaa SemiBold"/>
              </a:rPr>
              <a:t>Ребёнок думает (чувствует): </a:t>
            </a:r>
            <a:r>
              <a:rPr lang="ru-RU" sz="1200" dirty="0"/>
              <a:t>Бессистемность приводит к перееданиям, что в свою очередь ведет к появлению лишнего веса.</a:t>
            </a:r>
            <a:endParaRPr sz="1200" u="sng" dirty="0">
              <a:solidFill>
                <a:srgbClr val="FEFFFF"/>
              </a:solidFill>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r>
              <a:rPr lang="ru" sz="1200" u="sng" dirty="0" smtClean="0">
                <a:solidFill>
                  <a:srgbClr val="FEFFFF"/>
                </a:solidFill>
                <a:latin typeface="Comfortaa SemiBold"/>
                <a:ea typeface="Comfortaa SemiBold"/>
                <a:cs typeface="Comfortaa SemiBold"/>
                <a:sym typeface="Comfortaa SemiBold"/>
              </a:rPr>
              <a:t>Родитель говорит</a:t>
            </a:r>
            <a:r>
              <a:rPr lang="ru" sz="1200" dirty="0" smtClean="0">
                <a:solidFill>
                  <a:srgbClr val="FEFFFF"/>
                </a:solidFill>
                <a:latin typeface="Comfortaa SemiBold"/>
                <a:ea typeface="Comfortaa SemiBold"/>
                <a:cs typeface="Comfortaa SemiBold"/>
                <a:sym typeface="Comfortaa SemiBold"/>
              </a:rPr>
              <a:t>: «Полезная </a:t>
            </a:r>
            <a:r>
              <a:rPr lang="ru" sz="1200" dirty="0">
                <a:solidFill>
                  <a:srgbClr val="FEFFFF"/>
                </a:solidFill>
                <a:latin typeface="Comfortaa SemiBold"/>
                <a:ea typeface="Comfortaa SemiBold"/>
                <a:cs typeface="Comfortaa SemiBold"/>
                <a:sym typeface="Comfortaa SemiBold"/>
              </a:rPr>
              <a:t>еда — вот что ты любишь, а не вредности дурацкие» </a:t>
            </a:r>
            <a:endParaRPr sz="1200" dirty="0">
              <a:solidFill>
                <a:srgbClr val="FEFFFF"/>
              </a:solidFill>
              <a:latin typeface="Comfortaa SemiBold"/>
              <a:ea typeface="Comfortaa SemiBold"/>
              <a:cs typeface="Comfortaa SemiBold"/>
              <a:sym typeface="Comfortaa SemiBold"/>
            </a:endParaRPr>
          </a:p>
          <a:p>
            <a:pPr lvl="0" algn="just">
              <a:lnSpc>
                <a:spcPct val="115000"/>
              </a:lnSpc>
              <a:spcBef>
                <a:spcPts val="1200"/>
              </a:spcBef>
            </a:pPr>
            <a:r>
              <a:rPr lang="ru" sz="1200" u="sng" dirty="0" smtClean="0">
                <a:solidFill>
                  <a:srgbClr val="FEFFFF"/>
                </a:solidFill>
                <a:latin typeface="Comfortaa SemiBold"/>
                <a:sym typeface="Comfortaa SemiBold"/>
              </a:rPr>
              <a:t>Ребёнок думает (чувствует):</a:t>
            </a:r>
            <a:r>
              <a:rPr lang="ru" sz="1200" dirty="0" smtClean="0">
                <a:solidFill>
                  <a:srgbClr val="FEFFFF"/>
                </a:solidFill>
                <a:latin typeface="Comfortaa SemiBold"/>
                <a:sym typeface="Comfortaa SemiBold"/>
              </a:rPr>
              <a:t> </a:t>
            </a:r>
            <a:r>
              <a:rPr lang="ru-RU" sz="1200" dirty="0" err="1" smtClean="0"/>
              <a:t>Орторексия</a:t>
            </a:r>
            <a:r>
              <a:rPr lang="ru-RU" sz="1200" dirty="0" smtClean="0"/>
              <a:t> </a:t>
            </a:r>
            <a:r>
              <a:rPr lang="ru-RU" sz="1200" dirty="0"/>
              <a:t>— расстройство приема пищи, которое характеризуется навязчивым желанием питаться только «правильными» продуктами, что приводит к значительным ограничениям. Это заболевание будет у ребенка, чьи родители навязывают ему питаться только «правильно». </a:t>
            </a:r>
            <a:r>
              <a:rPr lang="ru" sz="1200" dirty="0" smtClean="0">
                <a:latin typeface="Comfortaa SemiBold"/>
                <a:ea typeface="Comfortaa SemiBold"/>
                <a:cs typeface="Comfortaa SemiBold"/>
                <a:sym typeface="Comfortaa SemiBold"/>
              </a:rPr>
              <a:t> </a:t>
            </a:r>
            <a:endParaRPr sz="1200" dirty="0">
              <a:latin typeface="Comfortaa SemiBold"/>
              <a:ea typeface="Comfortaa SemiBold"/>
              <a:cs typeface="Comfortaa SemiBold"/>
              <a:sym typeface="Comfortaa SemiBold"/>
            </a:endParaRPr>
          </a:p>
          <a:p>
            <a:pPr marL="0" lvl="0" indent="0" algn="just" rtl="0">
              <a:lnSpc>
                <a:spcPct val="115000"/>
              </a:lnSpc>
              <a:spcBef>
                <a:spcPts val="1200"/>
              </a:spcBef>
              <a:spcAft>
                <a:spcPts val="0"/>
              </a:spcAft>
              <a:buNone/>
            </a:pPr>
            <a:endParaRPr sz="1200" dirty="0">
              <a:solidFill>
                <a:srgbClr val="1A1A1A"/>
              </a:solidFill>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600" u="sng" dirty="0">
              <a:latin typeface="Comfortaa SemiBold"/>
              <a:ea typeface="Comfortaa SemiBold"/>
              <a:cs typeface="Comfortaa SemiBold"/>
              <a:sym typeface="Comfortaa SemiBold"/>
            </a:endParaRPr>
          </a:p>
          <a:p>
            <a:pPr marL="0" lvl="0" indent="-228600" algn="just" rtl="0">
              <a:lnSpc>
                <a:spcPct val="115000"/>
              </a:lnSpc>
              <a:spcBef>
                <a:spcPts val="0"/>
              </a:spcBef>
              <a:spcAft>
                <a:spcPts val="0"/>
              </a:spcAft>
              <a:buNone/>
            </a:pPr>
            <a:endParaRPr sz="1200" dirty="0">
              <a:solidFill>
                <a:srgbClr val="1A1A1A"/>
              </a:solidFill>
              <a:highlight>
                <a:srgbClr val="FFFFFF"/>
              </a:highlight>
              <a:latin typeface="Times New Roman"/>
              <a:ea typeface="Times New Roman"/>
              <a:cs typeface="Times New Roman"/>
              <a:sym typeface="Times New Roman"/>
            </a:endParaRPr>
          </a:p>
          <a:p>
            <a:pPr marL="0" lvl="0" indent="0" algn="just" rtl="0">
              <a:lnSpc>
                <a:spcPct val="115000"/>
              </a:lnSpc>
              <a:spcBef>
                <a:spcPts val="1200"/>
              </a:spcBef>
              <a:spcAft>
                <a:spcPts val="0"/>
              </a:spcAft>
              <a:buNone/>
            </a:pPr>
            <a:r>
              <a:rPr lang="ru" sz="1200" dirty="0">
                <a:solidFill>
                  <a:srgbClr val="333333"/>
                </a:solidFill>
                <a:latin typeface="Times New Roman"/>
                <a:ea typeface="Times New Roman"/>
                <a:cs typeface="Times New Roman"/>
                <a:sym typeface="Times New Roman"/>
              </a:rPr>
              <a:t> </a:t>
            </a:r>
            <a:endParaRPr sz="1200" dirty="0">
              <a:solidFill>
                <a:srgbClr val="333333"/>
              </a:solidFill>
              <a:latin typeface="Times New Roman"/>
              <a:ea typeface="Times New Roman"/>
              <a:cs typeface="Times New Roman"/>
              <a:sym typeface="Times New Roman"/>
            </a:endParaRPr>
          </a:p>
          <a:p>
            <a:pPr marL="0" lvl="0" indent="-228600" algn="just" rtl="0">
              <a:lnSpc>
                <a:spcPct val="115000"/>
              </a:lnSpc>
              <a:spcBef>
                <a:spcPts val="0"/>
              </a:spcBef>
              <a:spcAft>
                <a:spcPts val="0"/>
              </a:spcAft>
              <a:buNone/>
            </a:pPr>
            <a:r>
              <a:rPr lang="ru" sz="1700" dirty="0">
                <a:solidFill>
                  <a:srgbClr val="FEFFFF"/>
                </a:solidFill>
                <a:latin typeface="Comfortaa SemiBold"/>
                <a:ea typeface="Comfortaa SemiBold"/>
                <a:cs typeface="Comfortaa SemiBold"/>
                <a:sym typeface="Comfortaa SemiBold"/>
              </a:rPr>
              <a:t> </a:t>
            </a:r>
            <a:endParaRPr sz="1700" dirty="0">
              <a:solidFill>
                <a:srgbClr val="FEFFFF"/>
              </a:solidFill>
              <a:latin typeface="Comfortaa SemiBold"/>
              <a:ea typeface="Comfortaa SemiBold"/>
              <a:cs typeface="Comfortaa SemiBold"/>
              <a:sym typeface="Comfortaa SemiBold"/>
            </a:endParaRPr>
          </a:p>
        </p:txBody>
      </p:sp>
    </p:spTree>
    <p:extLst>
      <p:ext uri="{BB962C8B-B14F-4D97-AF65-F5344CB8AC3E}">
        <p14:creationId xmlns:p14="http://schemas.microsoft.com/office/powerpoint/2010/main" val="4226609683"/>
      </p:ext>
    </p:extLst>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488</Words>
  <Application>Microsoft Office PowerPoint</Application>
  <PresentationFormat>Экран (16:9)</PresentationFormat>
  <Paragraphs>78</Paragraphs>
  <Slides>11</Slides>
  <Notes>11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Montserrat</vt:lpstr>
      <vt:lpstr>Times New Roman</vt:lpstr>
      <vt:lpstr>Comfortaa</vt:lpstr>
      <vt:lpstr>Arial</vt:lpstr>
      <vt:lpstr>Lato</vt:lpstr>
      <vt:lpstr>Comfortaa SemiBold</vt:lpstr>
      <vt:lpstr>Focus</vt:lpstr>
      <vt:lpstr>Влияние семейных установок на возникновение и развитие расстройства пищевого поведения у ребенка</vt:lpstr>
      <vt:lpstr>Функции еды: 1.Еда как утешение  2.Еда как награда.  3.Еда как наказание.  4.Еда как источник</vt:lpstr>
      <vt:lpstr>·      Анорексия – сверхмалое потребление пищи, вызванное навязчивым страхом лишнего веса. Больные анорексией имеют недостаточную массу тела, сухую кожу, безжизненные волосы, испытывают слабость, у женщин отсутствует менструальный цикл. Не менее серьезны психические аспекты расстройства – у больного нарушено восприятие собственной массы тела и фигуры, отсутствует критическая оценка потери веса.  </vt:lpstr>
      <vt:lpstr> ·        Булимия – чередование бесконтрольного потребления пищи с так называемыми очистительными процедурами. Очищение ЖКТ проводится посредством чрезмерных физических нагрузок, жестких диет или путем приёма слабительных и мочегонных препаратов. Больные булимией боятся лишнего веса, недовольны размерами и формой собственного тела. Потребление пищи и очищение происходит втайне, оставляя больному чувство вины, стыда и отсутствия контроля.     </vt:lpstr>
      <vt:lpstr> ··        Компульсивное переедание – приступы неконтролируемого потребления чрезмерного количества пищи. Переедание часто происходит вследствие стресса, и больной не контролирует объем съеденного. В отличии от булимии после переедания не следует очистительный этап, что приводит к ожирению. Помимо излишнего веса, больным свойственна озабоченность собственным весом и формой тела, склонность к депрессии и тревожности, чувство вины и стыда. ·              </vt:lpstr>
      <vt:lpstr>  ·        Избегание/ограничение приема пищи (ИПП) – избегание приема некоторых видов пищи. Больные ограничивают потребление некоторых продуктов, судя по запаху, цвету, текстуре, бренду. Из рациона могут быть вычеркнуты целые группы продуктов, например, фрукты, овощи или молочные продукты. Как правило, больные ИПП имеют нормальную массу тела, и по внешним признакам очень сложно выявить расстройство. Иногда возникают жалобы на тошноту и рвоту после потребления “запрещенной” пищи. Вследствие данного расстройства могут возникнуть сложности в работе желудочно-кишечного тракта, а также дефициты макро и микроэлементов.         </vt:lpstr>
      <vt:lpstr>  Родитель говорит: «Пока не доешь — из-за стола не выйдешь»  Ребёнок думает (чувствует): Немного повзрослев, ребенок больше не сможет распознавать реальное чувство голода, не сможет понять, когда он насытился и стоит прекратить есть, что приведет к перееданиям. Родитель говорит: «Вот сделаешь уроки — дам шоколадку» Ребёнок думает (чувствует): Когда пища становится наградой, а ее отсутствие наказанием, тогда у ребенка формируются неадекватные отношения с любыми продуктами питания. В результате во взрослом возрасте человек будет заедать эмоциональный голод, что приведет к компульсивному перееданию.  Родитель говорит: «Не ешь так много, ты и так толстый/толстая» Ребёнок думает (чувствует):  Ведь именно ненависть к своей внешности будет у человека, которому самые близкие люди говорят, что он толстый. В итоге родители получат вечно худеющего, пробующего различные строгие диеты подростка, склонного к развитию анорексии или булимии.           </vt:lpstr>
      <vt:lpstr>  Родитель говорит: «У тебя одни кожа да кости, ешь больше» Ребёнок думает (чувствует): Ведь именно ненависть к своей внешности будет у человека, которому самые близкие люди говорят, что он толстый. В итоге родители получат вечно худеющего, пробующего различные строгие диеты подростка, склонного к развитию анорексии или булимии.  Родитель говорит: «Можешь съесть конфету до обеда, только маме не рассказывай» Ребёнок думает (чувствует): Проблема заключается не в том, что малыш не захочет есть основные блюда, а в том, что он привыкает врать и прятать еду. Постоянное вранье в этом контексте закладывает нездоровые отношения с едой, ведь можно есть все что хочешь и сколько хочешь, пока другие не знают. А от этого во многих случаях развивается булимия.         </vt:lpstr>
      <vt:lpstr>  Родитель говорит: «Вот посмотри — другие едят то, что дают, не то что ты»   Ребёнок думает (чувствует): Пища должна приносить ребенку радость, а не быть какой-то пыткой. Исхода в таком случае два: ребенок будет есть через силу, что приведет к булимии, или наоборот — перестанет, что станет толчком для анорексии. Родитель говорит: «Мне некогда тебя кормить, найди что-нибудь сам в холодильнике»  Ребёнок думает (чувствует): Бессистемность приводит к перееданиям, что в свою очередь ведет к появлению лишнего веса. Родитель говорит: «Полезная еда — вот что ты любишь, а не вредности дурацкие»  Ребёнок думает (чувствует): Орторексия — расстройство приема пищи, которое характеризуется навязчивым желанием питаться только «правильными» продуктами, что приводит к значительным ограничениям. Это заболевание будет у ребенка, чьи родители навязывают ему питаться только «правильно».         </vt:lpstr>
      <vt:lpstr>  Родитель говорит: «Сладкое есть вредно. Ты что, хочешь растолстеть, еще и зубы испортить?» Ребёнок думает (чувствует): Ребенок может есть «запрещенные» родителями продукты втайне, причем в больших количествах, чтобы отвести душу. Итог: ребенок врет родителям и у него формируется РПП.  Родитель говорит:  «Куда ты столько ешь — ты же спортом занимаешься!»  Ребёнок думает (чувствует): Ребенок будет бояться поправиться, вследствие чего может развиться анорексия, если он ничего не будет есть. Либо может сформироваться булимия, ведь вредного съесть хочется, а поправиться нельзя. Следовательно, ребенок после тайно съеденного калорийного продукта начнет самостоятельно вызывать рвоту для очищения.     </vt:lpstr>
      <vt:lpstr>   Факторы внутрисемейного функционирования, взаимодействуя с другими факторами, оказывают влияние на развитие РПП, но не являются одним единственным главным фактором.  Нарушения в родительских отношениях, происходящие в критические годы развития ребенка, могут лишь частично объяснить развитие РПП. Семейные факторы могут спровоцировать развитие расстройства или проявить «неполные» синдромы нарушений пищевого поведения. Важно комплексный подход к проблеме РПП, как со стороны психологов, так и со стороны неврологов, эндокринологов, психотерапевтов и многих других узких специалистов.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Влияние семейных установок на возникновение и развитие расстройства пищевого поведения у ребенка</dc:title>
  <dc:creator>user</dc:creator>
  <cp:lastModifiedBy>user</cp:lastModifiedBy>
  <cp:revision>6</cp:revision>
  <dcterms:modified xsi:type="dcterms:W3CDTF">2023-05-31T06:06:52Z</dcterms:modified>
</cp:coreProperties>
</file>