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85" r:id="rId2"/>
    <p:sldId id="289" r:id="rId3"/>
    <p:sldId id="288" r:id="rId4"/>
    <p:sldId id="286" r:id="rId5"/>
    <p:sldId id="282" r:id="rId6"/>
    <p:sldId id="283" r:id="rId7"/>
    <p:sldId id="258" r:id="rId8"/>
    <p:sldId id="287" r:id="rId9"/>
    <p:sldId id="27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47D912-6788-42AF-9526-D0672F8E68AC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F66D56-4F17-4BF0-8C25-BCB9514285FA}">
      <dgm:prSet phldrT="[Текст]" custT="1"/>
      <dgm:spPr/>
      <dgm:t>
        <a:bodyPr/>
        <a:lstStyle/>
        <a:p>
          <a:pPr algn="ctr"/>
          <a:r>
            <a:rPr lang="ru-RU" sz="1800" b="1" dirty="0" smtClean="0"/>
            <a:t>Формы</a:t>
          </a:r>
          <a:endParaRPr lang="ru-RU" sz="1800" b="1" dirty="0"/>
        </a:p>
      </dgm:t>
    </dgm:pt>
    <dgm:pt modelId="{FB0DD3FF-0DC7-4F6C-A699-382F96A64638}" type="parTrans" cxnId="{36CAF0C3-FB07-4904-86FB-14AA29353B2F}">
      <dgm:prSet/>
      <dgm:spPr/>
      <dgm:t>
        <a:bodyPr/>
        <a:lstStyle/>
        <a:p>
          <a:endParaRPr lang="ru-RU"/>
        </a:p>
      </dgm:t>
    </dgm:pt>
    <dgm:pt modelId="{172A94F8-120B-4CF2-BC91-934B7D83F13D}" type="sibTrans" cxnId="{36CAF0C3-FB07-4904-86FB-14AA29353B2F}">
      <dgm:prSet/>
      <dgm:spPr/>
      <dgm:t>
        <a:bodyPr/>
        <a:lstStyle/>
        <a:p>
          <a:endParaRPr lang="ru-RU"/>
        </a:p>
      </dgm:t>
    </dgm:pt>
    <dgm:pt modelId="{FC69EBBF-8179-4AE3-AE94-CE2E1E6EDD10}">
      <dgm:prSet phldrT="[Текст]" custT="1"/>
      <dgm:spPr/>
      <dgm:t>
        <a:bodyPr/>
        <a:lstStyle/>
        <a:p>
          <a:r>
            <a:rPr lang="ru-RU" sz="1800" b="1" dirty="0" smtClean="0"/>
            <a:t>Лагерь </a:t>
          </a:r>
          <a:endParaRPr lang="ru-RU" sz="1800" b="1" dirty="0"/>
        </a:p>
      </dgm:t>
    </dgm:pt>
    <dgm:pt modelId="{5EB8E375-8614-4FFF-B976-2E623E56B15F}" type="parTrans" cxnId="{AC42F7A8-17AC-4C8A-AD9B-C71E361C2B53}">
      <dgm:prSet/>
      <dgm:spPr/>
      <dgm:t>
        <a:bodyPr/>
        <a:lstStyle/>
        <a:p>
          <a:endParaRPr lang="ru-RU"/>
        </a:p>
      </dgm:t>
    </dgm:pt>
    <dgm:pt modelId="{EB6C292C-49DD-47D1-A5D1-4C9ADAF973C5}" type="sibTrans" cxnId="{AC42F7A8-17AC-4C8A-AD9B-C71E361C2B53}">
      <dgm:prSet/>
      <dgm:spPr/>
      <dgm:t>
        <a:bodyPr/>
        <a:lstStyle/>
        <a:p>
          <a:endParaRPr lang="ru-RU"/>
        </a:p>
      </dgm:t>
    </dgm:pt>
    <dgm:pt modelId="{9FA5A140-B2EE-4383-8B57-9B49A237AC09}">
      <dgm:prSet phldrT="[Текст]"/>
      <dgm:spPr/>
      <dgm:t>
        <a:bodyPr/>
        <a:lstStyle/>
        <a:p>
          <a:r>
            <a:rPr lang="ru-RU" b="1" dirty="0" smtClean="0"/>
            <a:t>Малая Тимирязевка</a:t>
          </a:r>
          <a:endParaRPr lang="ru-RU" b="1" dirty="0"/>
        </a:p>
      </dgm:t>
    </dgm:pt>
    <dgm:pt modelId="{2D19C215-9C62-4ED7-9B3E-39A6B042786E}" type="parTrans" cxnId="{6110EB26-4E3F-4DB1-8DD7-94C3AE87DDF2}">
      <dgm:prSet/>
      <dgm:spPr/>
      <dgm:t>
        <a:bodyPr/>
        <a:lstStyle/>
        <a:p>
          <a:endParaRPr lang="ru-RU"/>
        </a:p>
      </dgm:t>
    </dgm:pt>
    <dgm:pt modelId="{0B6761CA-56F9-4655-919A-03F55FF92DAE}" type="sibTrans" cxnId="{6110EB26-4E3F-4DB1-8DD7-94C3AE87DDF2}">
      <dgm:prSet/>
      <dgm:spPr/>
      <dgm:t>
        <a:bodyPr/>
        <a:lstStyle/>
        <a:p>
          <a:endParaRPr lang="ru-RU"/>
        </a:p>
      </dgm:t>
    </dgm:pt>
    <dgm:pt modelId="{23AF0A27-3E60-41B7-B00A-D5B5A4FAD6F1}">
      <dgm:prSet custT="1"/>
      <dgm:spPr/>
      <dgm:t>
        <a:bodyPr/>
        <a:lstStyle/>
        <a:p>
          <a:r>
            <a:rPr lang="ru-RU" sz="1800" b="1" dirty="0" smtClean="0"/>
            <a:t>Разновозрастные отряды</a:t>
          </a:r>
          <a:endParaRPr lang="ru-RU" sz="1800" b="1" dirty="0"/>
        </a:p>
      </dgm:t>
    </dgm:pt>
    <dgm:pt modelId="{A5A72AA6-B178-4495-BFB9-B339E8C8493D}" type="parTrans" cxnId="{9CEEF415-6969-432B-94F1-EB39BC69902C}">
      <dgm:prSet/>
      <dgm:spPr/>
      <dgm:t>
        <a:bodyPr/>
        <a:lstStyle/>
        <a:p>
          <a:endParaRPr lang="ru-RU"/>
        </a:p>
      </dgm:t>
    </dgm:pt>
    <dgm:pt modelId="{F0077691-FD86-4EA3-9A74-39589A259C87}" type="sibTrans" cxnId="{9CEEF415-6969-432B-94F1-EB39BC69902C}">
      <dgm:prSet/>
      <dgm:spPr/>
      <dgm:t>
        <a:bodyPr/>
        <a:lstStyle/>
        <a:p>
          <a:endParaRPr lang="ru-RU"/>
        </a:p>
      </dgm:t>
    </dgm:pt>
    <dgm:pt modelId="{A97787DC-A359-468F-AF3E-7D5021694844}">
      <dgm:prSet custT="1"/>
      <dgm:spPr/>
      <dgm:t>
        <a:bodyPr/>
        <a:lstStyle/>
        <a:p>
          <a:r>
            <a:rPr lang="ru-RU" sz="1800" b="1" dirty="0" smtClean="0"/>
            <a:t>Волонтерские отряды</a:t>
          </a:r>
          <a:endParaRPr lang="ru-RU" sz="1800" b="1" dirty="0"/>
        </a:p>
      </dgm:t>
    </dgm:pt>
    <dgm:pt modelId="{DFA53DE3-F0BF-4185-8546-16D7A139D964}" type="parTrans" cxnId="{E801B73A-3F01-4CE4-83F0-62B523F305C6}">
      <dgm:prSet/>
      <dgm:spPr/>
      <dgm:t>
        <a:bodyPr/>
        <a:lstStyle/>
        <a:p>
          <a:endParaRPr lang="ru-RU"/>
        </a:p>
      </dgm:t>
    </dgm:pt>
    <dgm:pt modelId="{D1864C76-0E58-4AC9-BDAF-79F7DB636630}" type="sibTrans" cxnId="{E801B73A-3F01-4CE4-83F0-62B523F305C6}">
      <dgm:prSet/>
      <dgm:spPr/>
      <dgm:t>
        <a:bodyPr/>
        <a:lstStyle/>
        <a:p>
          <a:endParaRPr lang="ru-RU"/>
        </a:p>
      </dgm:t>
    </dgm:pt>
    <dgm:pt modelId="{FEF5A087-D128-4DD5-89D4-8E3AD660BE7F}" type="pres">
      <dgm:prSet presAssocID="{BC47D912-6788-42AF-9526-D0672F8E68A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BEFF61-CBF5-497A-A68E-CE2207E11B79}" type="pres">
      <dgm:prSet presAssocID="{2BF66D56-4F17-4BF0-8C25-BCB9514285FA}" presName="centerShape" presStyleLbl="node0" presStyleIdx="0" presStyleCnt="1" custLinFactNeighborX="1443" custLinFactNeighborY="-3468"/>
      <dgm:spPr/>
      <dgm:t>
        <a:bodyPr/>
        <a:lstStyle/>
        <a:p>
          <a:endParaRPr lang="ru-RU"/>
        </a:p>
      </dgm:t>
    </dgm:pt>
    <dgm:pt modelId="{DE9FAE7F-3BDE-461D-AAC7-8F58FB65E1C9}" type="pres">
      <dgm:prSet presAssocID="{FC69EBBF-8179-4AE3-AE94-CE2E1E6EDD10}" presName="node" presStyleLbl="node1" presStyleIdx="0" presStyleCnt="4" custScaleX="188444" custScaleY="991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B42F29-E4AB-48D4-B9E4-654DEDFCEC45}" type="pres">
      <dgm:prSet presAssocID="{FC69EBBF-8179-4AE3-AE94-CE2E1E6EDD10}" presName="dummy" presStyleCnt="0"/>
      <dgm:spPr/>
    </dgm:pt>
    <dgm:pt modelId="{34D33ECD-8BDA-4817-84D5-49D85B9A3F37}" type="pres">
      <dgm:prSet presAssocID="{EB6C292C-49DD-47D1-A5D1-4C9ADAF973C5}" presName="sibTrans" presStyleLbl="sibTrans2D1" presStyleIdx="0" presStyleCnt="4"/>
      <dgm:spPr/>
      <dgm:t>
        <a:bodyPr/>
        <a:lstStyle/>
        <a:p>
          <a:endParaRPr lang="ru-RU"/>
        </a:p>
      </dgm:t>
    </dgm:pt>
    <dgm:pt modelId="{C84898CF-15C8-4457-BCED-6F7F108FE124}" type="pres">
      <dgm:prSet presAssocID="{23AF0A27-3E60-41B7-B00A-D5B5A4FAD6F1}" presName="node" presStyleLbl="node1" presStyleIdx="1" presStyleCnt="4" custScaleX="147386" custScaleY="1192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2B7E9E-1BA0-4F74-BB2D-0503D00D8EF5}" type="pres">
      <dgm:prSet presAssocID="{23AF0A27-3E60-41B7-B00A-D5B5A4FAD6F1}" presName="dummy" presStyleCnt="0"/>
      <dgm:spPr/>
    </dgm:pt>
    <dgm:pt modelId="{CDD2D90A-8BEA-464A-9C6F-3348D4CAA23A}" type="pres">
      <dgm:prSet presAssocID="{F0077691-FD86-4EA3-9A74-39589A259C87}" presName="sibTrans" presStyleLbl="sibTrans2D1" presStyleIdx="1" presStyleCnt="4"/>
      <dgm:spPr/>
      <dgm:t>
        <a:bodyPr/>
        <a:lstStyle/>
        <a:p>
          <a:endParaRPr lang="ru-RU"/>
        </a:p>
      </dgm:t>
    </dgm:pt>
    <dgm:pt modelId="{3EFDD775-4C67-4737-89BF-3FE218D7ECF8}" type="pres">
      <dgm:prSet presAssocID="{9FA5A140-B2EE-4383-8B57-9B49A237AC09}" presName="node" presStyleLbl="node1" presStyleIdx="2" presStyleCnt="4" custScaleX="177592" custScaleY="108195" custRadScaleRad="99547" custRadScaleInc="-1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787C80-AE68-4C9C-9796-53C39F0E513C}" type="pres">
      <dgm:prSet presAssocID="{9FA5A140-B2EE-4383-8B57-9B49A237AC09}" presName="dummy" presStyleCnt="0"/>
      <dgm:spPr/>
    </dgm:pt>
    <dgm:pt modelId="{2A03A714-3817-4D51-99CC-936F7A9C7DF6}" type="pres">
      <dgm:prSet presAssocID="{0B6761CA-56F9-4655-919A-03F55FF92DAE}" presName="sibTrans" presStyleLbl="sibTrans2D1" presStyleIdx="2" presStyleCnt="4"/>
      <dgm:spPr/>
      <dgm:t>
        <a:bodyPr/>
        <a:lstStyle/>
        <a:p>
          <a:endParaRPr lang="ru-RU"/>
        </a:p>
      </dgm:t>
    </dgm:pt>
    <dgm:pt modelId="{96F1802B-F45B-464C-A94B-08D7E55A5852}" type="pres">
      <dgm:prSet presAssocID="{A97787DC-A359-468F-AF3E-7D5021694844}" presName="node" presStyleLbl="node1" presStyleIdx="3" presStyleCnt="4" custScaleX="170701" custScaleY="1218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75C4EE-3B57-4A7B-8A22-983F749C61D9}" type="pres">
      <dgm:prSet presAssocID="{A97787DC-A359-468F-AF3E-7D5021694844}" presName="dummy" presStyleCnt="0"/>
      <dgm:spPr/>
    </dgm:pt>
    <dgm:pt modelId="{E145F333-3A52-42A6-BC8B-151C7F6B2D03}" type="pres">
      <dgm:prSet presAssocID="{D1864C76-0E58-4AC9-BDAF-79F7DB636630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E801B73A-3F01-4CE4-83F0-62B523F305C6}" srcId="{2BF66D56-4F17-4BF0-8C25-BCB9514285FA}" destId="{A97787DC-A359-468F-AF3E-7D5021694844}" srcOrd="3" destOrd="0" parTransId="{DFA53DE3-F0BF-4185-8546-16D7A139D964}" sibTransId="{D1864C76-0E58-4AC9-BDAF-79F7DB636630}"/>
    <dgm:cxn modelId="{5940F727-140C-4B0B-8E80-27D8EC637AFE}" type="presOf" srcId="{D1864C76-0E58-4AC9-BDAF-79F7DB636630}" destId="{E145F333-3A52-42A6-BC8B-151C7F6B2D03}" srcOrd="0" destOrd="0" presId="urn:microsoft.com/office/officeart/2005/8/layout/radial6"/>
    <dgm:cxn modelId="{8263DCD4-4E63-4449-842D-20E0CB403E0B}" type="presOf" srcId="{F0077691-FD86-4EA3-9A74-39589A259C87}" destId="{CDD2D90A-8BEA-464A-9C6F-3348D4CAA23A}" srcOrd="0" destOrd="0" presId="urn:microsoft.com/office/officeart/2005/8/layout/radial6"/>
    <dgm:cxn modelId="{36CAF0C3-FB07-4904-86FB-14AA29353B2F}" srcId="{BC47D912-6788-42AF-9526-D0672F8E68AC}" destId="{2BF66D56-4F17-4BF0-8C25-BCB9514285FA}" srcOrd="0" destOrd="0" parTransId="{FB0DD3FF-0DC7-4F6C-A699-382F96A64638}" sibTransId="{172A94F8-120B-4CF2-BC91-934B7D83F13D}"/>
    <dgm:cxn modelId="{9F2868F9-E30F-48D2-BA84-5D9BBD29A458}" type="presOf" srcId="{23AF0A27-3E60-41B7-B00A-D5B5A4FAD6F1}" destId="{C84898CF-15C8-4457-BCED-6F7F108FE124}" srcOrd="0" destOrd="0" presId="urn:microsoft.com/office/officeart/2005/8/layout/radial6"/>
    <dgm:cxn modelId="{6110EB26-4E3F-4DB1-8DD7-94C3AE87DDF2}" srcId="{2BF66D56-4F17-4BF0-8C25-BCB9514285FA}" destId="{9FA5A140-B2EE-4383-8B57-9B49A237AC09}" srcOrd="2" destOrd="0" parTransId="{2D19C215-9C62-4ED7-9B3E-39A6B042786E}" sibTransId="{0B6761CA-56F9-4655-919A-03F55FF92DAE}"/>
    <dgm:cxn modelId="{AE9957C9-9208-46DC-AB60-52FAE0F8D867}" type="presOf" srcId="{A97787DC-A359-468F-AF3E-7D5021694844}" destId="{96F1802B-F45B-464C-A94B-08D7E55A5852}" srcOrd="0" destOrd="0" presId="urn:microsoft.com/office/officeart/2005/8/layout/radial6"/>
    <dgm:cxn modelId="{68B49C96-F546-4934-BBF3-FBB9F32491BC}" type="presOf" srcId="{2BF66D56-4F17-4BF0-8C25-BCB9514285FA}" destId="{20BEFF61-CBF5-497A-A68E-CE2207E11B79}" srcOrd="0" destOrd="0" presId="urn:microsoft.com/office/officeart/2005/8/layout/radial6"/>
    <dgm:cxn modelId="{9CEEF415-6969-432B-94F1-EB39BC69902C}" srcId="{2BF66D56-4F17-4BF0-8C25-BCB9514285FA}" destId="{23AF0A27-3E60-41B7-B00A-D5B5A4FAD6F1}" srcOrd="1" destOrd="0" parTransId="{A5A72AA6-B178-4495-BFB9-B339E8C8493D}" sibTransId="{F0077691-FD86-4EA3-9A74-39589A259C87}"/>
    <dgm:cxn modelId="{AC42F7A8-17AC-4C8A-AD9B-C71E361C2B53}" srcId="{2BF66D56-4F17-4BF0-8C25-BCB9514285FA}" destId="{FC69EBBF-8179-4AE3-AE94-CE2E1E6EDD10}" srcOrd="0" destOrd="0" parTransId="{5EB8E375-8614-4FFF-B976-2E623E56B15F}" sibTransId="{EB6C292C-49DD-47D1-A5D1-4C9ADAF973C5}"/>
    <dgm:cxn modelId="{8D282080-01AD-401D-BAAA-8CB7EC699641}" type="presOf" srcId="{9FA5A140-B2EE-4383-8B57-9B49A237AC09}" destId="{3EFDD775-4C67-4737-89BF-3FE218D7ECF8}" srcOrd="0" destOrd="0" presId="urn:microsoft.com/office/officeart/2005/8/layout/radial6"/>
    <dgm:cxn modelId="{3F8C0EAC-F08F-48A1-8FA7-9D938EB5373B}" type="presOf" srcId="{FC69EBBF-8179-4AE3-AE94-CE2E1E6EDD10}" destId="{DE9FAE7F-3BDE-461D-AAC7-8F58FB65E1C9}" srcOrd="0" destOrd="0" presId="urn:microsoft.com/office/officeart/2005/8/layout/radial6"/>
    <dgm:cxn modelId="{700F5FAF-B5CA-4113-9778-4119C5B5D58E}" type="presOf" srcId="{0B6761CA-56F9-4655-919A-03F55FF92DAE}" destId="{2A03A714-3817-4D51-99CC-936F7A9C7DF6}" srcOrd="0" destOrd="0" presId="urn:microsoft.com/office/officeart/2005/8/layout/radial6"/>
    <dgm:cxn modelId="{B0FD8B2D-A329-408C-9515-B465DCFD8C8F}" type="presOf" srcId="{BC47D912-6788-42AF-9526-D0672F8E68AC}" destId="{FEF5A087-D128-4DD5-89D4-8E3AD660BE7F}" srcOrd="0" destOrd="0" presId="urn:microsoft.com/office/officeart/2005/8/layout/radial6"/>
    <dgm:cxn modelId="{690AA466-5770-4F6A-8C53-498A33F7A78F}" type="presOf" srcId="{EB6C292C-49DD-47D1-A5D1-4C9ADAF973C5}" destId="{34D33ECD-8BDA-4817-84D5-49D85B9A3F37}" srcOrd="0" destOrd="0" presId="urn:microsoft.com/office/officeart/2005/8/layout/radial6"/>
    <dgm:cxn modelId="{CA48645B-EB4F-459F-BEF8-98BC257B09A9}" type="presParOf" srcId="{FEF5A087-D128-4DD5-89D4-8E3AD660BE7F}" destId="{20BEFF61-CBF5-497A-A68E-CE2207E11B79}" srcOrd="0" destOrd="0" presId="urn:microsoft.com/office/officeart/2005/8/layout/radial6"/>
    <dgm:cxn modelId="{10B8E813-508D-4DDE-8C2E-9DE32D1E4550}" type="presParOf" srcId="{FEF5A087-D128-4DD5-89D4-8E3AD660BE7F}" destId="{DE9FAE7F-3BDE-461D-AAC7-8F58FB65E1C9}" srcOrd="1" destOrd="0" presId="urn:microsoft.com/office/officeart/2005/8/layout/radial6"/>
    <dgm:cxn modelId="{9294F6F2-C3D1-4885-86D8-F701E75D2460}" type="presParOf" srcId="{FEF5A087-D128-4DD5-89D4-8E3AD660BE7F}" destId="{D2B42F29-E4AB-48D4-B9E4-654DEDFCEC45}" srcOrd="2" destOrd="0" presId="urn:microsoft.com/office/officeart/2005/8/layout/radial6"/>
    <dgm:cxn modelId="{11D2AEBE-76AB-4471-A3A7-97DDA515D191}" type="presParOf" srcId="{FEF5A087-D128-4DD5-89D4-8E3AD660BE7F}" destId="{34D33ECD-8BDA-4817-84D5-49D85B9A3F37}" srcOrd="3" destOrd="0" presId="urn:microsoft.com/office/officeart/2005/8/layout/radial6"/>
    <dgm:cxn modelId="{D4655387-B5D9-4038-9C60-DF2B39516669}" type="presParOf" srcId="{FEF5A087-D128-4DD5-89D4-8E3AD660BE7F}" destId="{C84898CF-15C8-4457-BCED-6F7F108FE124}" srcOrd="4" destOrd="0" presId="urn:microsoft.com/office/officeart/2005/8/layout/radial6"/>
    <dgm:cxn modelId="{9CC0A023-ED58-4525-99BC-F7FD5BF55206}" type="presParOf" srcId="{FEF5A087-D128-4DD5-89D4-8E3AD660BE7F}" destId="{772B7E9E-1BA0-4F74-BB2D-0503D00D8EF5}" srcOrd="5" destOrd="0" presId="urn:microsoft.com/office/officeart/2005/8/layout/radial6"/>
    <dgm:cxn modelId="{D83E0AF3-83E3-4E06-AF5A-74BC8311D8E0}" type="presParOf" srcId="{FEF5A087-D128-4DD5-89D4-8E3AD660BE7F}" destId="{CDD2D90A-8BEA-464A-9C6F-3348D4CAA23A}" srcOrd="6" destOrd="0" presId="urn:microsoft.com/office/officeart/2005/8/layout/radial6"/>
    <dgm:cxn modelId="{ABF2A9F1-9CED-471F-9B25-351F7781AA72}" type="presParOf" srcId="{FEF5A087-D128-4DD5-89D4-8E3AD660BE7F}" destId="{3EFDD775-4C67-4737-89BF-3FE218D7ECF8}" srcOrd="7" destOrd="0" presId="urn:microsoft.com/office/officeart/2005/8/layout/radial6"/>
    <dgm:cxn modelId="{568646FB-2E5F-42D6-B427-3A83E8C4B393}" type="presParOf" srcId="{FEF5A087-D128-4DD5-89D4-8E3AD660BE7F}" destId="{91787C80-AE68-4C9C-9796-53C39F0E513C}" srcOrd="8" destOrd="0" presId="urn:microsoft.com/office/officeart/2005/8/layout/radial6"/>
    <dgm:cxn modelId="{6F6E77A3-C4EA-4DFC-93D6-A7773A084D07}" type="presParOf" srcId="{FEF5A087-D128-4DD5-89D4-8E3AD660BE7F}" destId="{2A03A714-3817-4D51-99CC-936F7A9C7DF6}" srcOrd="9" destOrd="0" presId="urn:microsoft.com/office/officeart/2005/8/layout/radial6"/>
    <dgm:cxn modelId="{80DC5C1C-565E-4B5B-A9B6-29E1B50C6894}" type="presParOf" srcId="{FEF5A087-D128-4DD5-89D4-8E3AD660BE7F}" destId="{96F1802B-F45B-464C-A94B-08D7E55A5852}" srcOrd="10" destOrd="0" presId="urn:microsoft.com/office/officeart/2005/8/layout/radial6"/>
    <dgm:cxn modelId="{B80EF81F-B5A6-44CE-9234-CA0DE6465964}" type="presParOf" srcId="{FEF5A087-D128-4DD5-89D4-8E3AD660BE7F}" destId="{FA75C4EE-3B57-4A7B-8A22-983F749C61D9}" srcOrd="11" destOrd="0" presId="urn:microsoft.com/office/officeart/2005/8/layout/radial6"/>
    <dgm:cxn modelId="{FD0349F1-95AF-4DE1-89EE-D02DDEC86886}" type="presParOf" srcId="{FEF5A087-D128-4DD5-89D4-8E3AD660BE7F}" destId="{E145F333-3A52-42A6-BC8B-151C7F6B2D03}" srcOrd="12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47D912-6788-42AF-9526-D0672F8E68AC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F66D56-4F17-4BF0-8C25-BCB9514285FA}">
      <dgm:prSet phldrT="[Текст]" custT="1"/>
      <dgm:spPr/>
      <dgm:t>
        <a:bodyPr/>
        <a:lstStyle/>
        <a:p>
          <a:pPr algn="ctr"/>
          <a:r>
            <a:rPr lang="ru-RU" sz="1800" b="1" dirty="0" smtClean="0"/>
            <a:t>форма образовательной  и оздоровительной деятельности</a:t>
          </a:r>
        </a:p>
      </dgm:t>
    </dgm:pt>
    <dgm:pt modelId="{FB0DD3FF-0DC7-4F6C-A699-382F96A64638}" type="parTrans" cxnId="{36CAF0C3-FB07-4904-86FB-14AA29353B2F}">
      <dgm:prSet/>
      <dgm:spPr/>
      <dgm:t>
        <a:bodyPr/>
        <a:lstStyle/>
        <a:p>
          <a:endParaRPr lang="ru-RU"/>
        </a:p>
      </dgm:t>
    </dgm:pt>
    <dgm:pt modelId="{172A94F8-120B-4CF2-BC91-934B7D83F13D}" type="sibTrans" cxnId="{36CAF0C3-FB07-4904-86FB-14AA29353B2F}">
      <dgm:prSet/>
      <dgm:spPr/>
      <dgm:t>
        <a:bodyPr/>
        <a:lstStyle/>
        <a:p>
          <a:endParaRPr lang="ru-RU"/>
        </a:p>
      </dgm:t>
    </dgm:pt>
    <dgm:pt modelId="{FC69EBBF-8179-4AE3-AE94-CE2E1E6EDD10}">
      <dgm:prSet phldrT="[Текст]" custT="1"/>
      <dgm:spPr/>
      <dgm:t>
        <a:bodyPr/>
        <a:lstStyle/>
        <a:p>
          <a:r>
            <a:rPr lang="ru-RU" sz="1800" b="1" dirty="0" smtClean="0"/>
            <a:t>с дневным пребыванием детей</a:t>
          </a:r>
          <a:endParaRPr lang="ru-RU" sz="1800" b="1" dirty="0"/>
        </a:p>
      </dgm:t>
    </dgm:pt>
    <dgm:pt modelId="{5EB8E375-8614-4FFF-B976-2E623E56B15F}" type="parTrans" cxnId="{AC42F7A8-17AC-4C8A-AD9B-C71E361C2B53}">
      <dgm:prSet/>
      <dgm:spPr/>
      <dgm:t>
        <a:bodyPr/>
        <a:lstStyle/>
        <a:p>
          <a:endParaRPr lang="ru-RU"/>
        </a:p>
      </dgm:t>
    </dgm:pt>
    <dgm:pt modelId="{EB6C292C-49DD-47D1-A5D1-4C9ADAF973C5}" type="sibTrans" cxnId="{AC42F7A8-17AC-4C8A-AD9B-C71E361C2B53}">
      <dgm:prSet/>
      <dgm:spPr/>
      <dgm:t>
        <a:bodyPr/>
        <a:lstStyle/>
        <a:p>
          <a:endParaRPr lang="ru-RU"/>
        </a:p>
      </dgm:t>
    </dgm:pt>
    <dgm:pt modelId="{23AF0A27-3E60-41B7-B00A-D5B5A4FAD6F1}">
      <dgm:prSet custT="1"/>
      <dgm:spPr/>
      <dgm:t>
        <a:bodyPr/>
        <a:lstStyle/>
        <a:p>
          <a:r>
            <a:rPr lang="ru-RU" sz="1800" b="1" dirty="0" smtClean="0"/>
            <a:t>профильная</a:t>
          </a:r>
          <a:endParaRPr lang="ru-RU" sz="1800" b="1" dirty="0"/>
        </a:p>
      </dgm:t>
    </dgm:pt>
    <dgm:pt modelId="{A5A72AA6-B178-4495-BFB9-B339E8C8493D}" type="parTrans" cxnId="{9CEEF415-6969-432B-94F1-EB39BC69902C}">
      <dgm:prSet/>
      <dgm:spPr/>
      <dgm:t>
        <a:bodyPr/>
        <a:lstStyle/>
        <a:p>
          <a:endParaRPr lang="ru-RU"/>
        </a:p>
      </dgm:t>
    </dgm:pt>
    <dgm:pt modelId="{F0077691-FD86-4EA3-9A74-39589A259C87}" type="sibTrans" cxnId="{9CEEF415-6969-432B-94F1-EB39BC69902C}">
      <dgm:prSet/>
      <dgm:spPr/>
      <dgm:t>
        <a:bodyPr/>
        <a:lstStyle/>
        <a:p>
          <a:endParaRPr lang="ru-RU"/>
        </a:p>
      </dgm:t>
    </dgm:pt>
    <dgm:pt modelId="{A97787DC-A359-468F-AF3E-7D5021694844}">
      <dgm:prSet custT="1"/>
      <dgm:spPr/>
      <dgm:t>
        <a:bodyPr/>
        <a:lstStyle/>
        <a:p>
          <a:r>
            <a:rPr lang="ru-RU" sz="1800" b="1" dirty="0" smtClean="0"/>
            <a:t> труда и отдыха</a:t>
          </a:r>
          <a:endParaRPr lang="ru-RU" sz="1800" b="1" dirty="0"/>
        </a:p>
      </dgm:t>
    </dgm:pt>
    <dgm:pt modelId="{DFA53DE3-F0BF-4185-8546-16D7A139D964}" type="parTrans" cxnId="{E801B73A-3F01-4CE4-83F0-62B523F305C6}">
      <dgm:prSet/>
      <dgm:spPr/>
      <dgm:t>
        <a:bodyPr/>
        <a:lstStyle/>
        <a:p>
          <a:endParaRPr lang="ru-RU"/>
        </a:p>
      </dgm:t>
    </dgm:pt>
    <dgm:pt modelId="{D1864C76-0E58-4AC9-BDAF-79F7DB636630}" type="sibTrans" cxnId="{E801B73A-3F01-4CE4-83F0-62B523F305C6}">
      <dgm:prSet/>
      <dgm:spPr/>
      <dgm:t>
        <a:bodyPr/>
        <a:lstStyle/>
        <a:p>
          <a:pPr algn="r"/>
          <a:endParaRPr lang="ru-RU"/>
        </a:p>
      </dgm:t>
    </dgm:pt>
    <dgm:pt modelId="{FEF5A087-D128-4DD5-89D4-8E3AD660BE7F}" type="pres">
      <dgm:prSet presAssocID="{BC47D912-6788-42AF-9526-D0672F8E68A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BEFF61-CBF5-497A-A68E-CE2207E11B79}" type="pres">
      <dgm:prSet presAssocID="{2BF66D56-4F17-4BF0-8C25-BCB9514285FA}" presName="centerShape" presStyleLbl="node0" presStyleIdx="0" presStyleCnt="1" custScaleX="154588" custLinFactNeighborX="-540" custLinFactNeighborY="-6684"/>
      <dgm:spPr/>
      <dgm:t>
        <a:bodyPr/>
        <a:lstStyle/>
        <a:p>
          <a:endParaRPr lang="ru-RU"/>
        </a:p>
      </dgm:t>
    </dgm:pt>
    <dgm:pt modelId="{DE9FAE7F-3BDE-461D-AAC7-8F58FB65E1C9}" type="pres">
      <dgm:prSet presAssocID="{FC69EBBF-8179-4AE3-AE94-CE2E1E6EDD10}" presName="node" presStyleLbl="node1" presStyleIdx="0" presStyleCnt="3" custScaleX="188444" custScaleY="991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B42F29-E4AB-48D4-B9E4-654DEDFCEC45}" type="pres">
      <dgm:prSet presAssocID="{FC69EBBF-8179-4AE3-AE94-CE2E1E6EDD10}" presName="dummy" presStyleCnt="0"/>
      <dgm:spPr/>
    </dgm:pt>
    <dgm:pt modelId="{34D33ECD-8BDA-4817-84D5-49D85B9A3F37}" type="pres">
      <dgm:prSet presAssocID="{EB6C292C-49DD-47D1-A5D1-4C9ADAF973C5}" presName="sibTrans" presStyleLbl="sibTrans2D1" presStyleIdx="0" presStyleCnt="3"/>
      <dgm:spPr/>
      <dgm:t>
        <a:bodyPr/>
        <a:lstStyle/>
        <a:p>
          <a:endParaRPr lang="ru-RU"/>
        </a:p>
      </dgm:t>
    </dgm:pt>
    <dgm:pt modelId="{C84898CF-15C8-4457-BCED-6F7F108FE124}" type="pres">
      <dgm:prSet presAssocID="{23AF0A27-3E60-41B7-B00A-D5B5A4FAD6F1}" presName="node" presStyleLbl="node1" presStyleIdx="1" presStyleCnt="3" custScaleX="143228" custScaleY="1232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2B7E9E-1BA0-4F74-BB2D-0503D00D8EF5}" type="pres">
      <dgm:prSet presAssocID="{23AF0A27-3E60-41B7-B00A-D5B5A4FAD6F1}" presName="dummy" presStyleCnt="0"/>
      <dgm:spPr/>
    </dgm:pt>
    <dgm:pt modelId="{CDD2D90A-8BEA-464A-9C6F-3348D4CAA23A}" type="pres">
      <dgm:prSet presAssocID="{F0077691-FD86-4EA3-9A74-39589A259C87}" presName="sibTrans" presStyleLbl="sibTrans2D1" presStyleIdx="1" presStyleCnt="3"/>
      <dgm:spPr/>
      <dgm:t>
        <a:bodyPr/>
        <a:lstStyle/>
        <a:p>
          <a:endParaRPr lang="ru-RU"/>
        </a:p>
      </dgm:t>
    </dgm:pt>
    <dgm:pt modelId="{96F1802B-F45B-464C-A94B-08D7E55A5852}" type="pres">
      <dgm:prSet presAssocID="{A97787DC-A359-468F-AF3E-7D5021694844}" presName="node" presStyleLbl="node1" presStyleIdx="2" presStyleCnt="3" custScaleX="146010" custScaleY="1041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75C4EE-3B57-4A7B-8A22-983F749C61D9}" type="pres">
      <dgm:prSet presAssocID="{A97787DC-A359-468F-AF3E-7D5021694844}" presName="dummy" presStyleCnt="0"/>
      <dgm:spPr/>
    </dgm:pt>
    <dgm:pt modelId="{E145F333-3A52-42A6-BC8B-151C7F6B2D03}" type="pres">
      <dgm:prSet presAssocID="{D1864C76-0E58-4AC9-BDAF-79F7DB636630}" presName="sibTrans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9CEEF415-6969-432B-94F1-EB39BC69902C}" srcId="{2BF66D56-4F17-4BF0-8C25-BCB9514285FA}" destId="{23AF0A27-3E60-41B7-B00A-D5B5A4FAD6F1}" srcOrd="1" destOrd="0" parTransId="{A5A72AA6-B178-4495-BFB9-B339E8C8493D}" sibTransId="{F0077691-FD86-4EA3-9A74-39589A259C87}"/>
    <dgm:cxn modelId="{E801B73A-3F01-4CE4-83F0-62B523F305C6}" srcId="{2BF66D56-4F17-4BF0-8C25-BCB9514285FA}" destId="{A97787DC-A359-468F-AF3E-7D5021694844}" srcOrd="2" destOrd="0" parTransId="{DFA53DE3-F0BF-4185-8546-16D7A139D964}" sibTransId="{D1864C76-0E58-4AC9-BDAF-79F7DB636630}"/>
    <dgm:cxn modelId="{F6B63CEE-B237-4688-B2CC-28CE60B192CC}" type="presOf" srcId="{D1864C76-0E58-4AC9-BDAF-79F7DB636630}" destId="{E145F333-3A52-42A6-BC8B-151C7F6B2D03}" srcOrd="0" destOrd="0" presId="urn:microsoft.com/office/officeart/2005/8/layout/radial6"/>
    <dgm:cxn modelId="{36CAF0C3-FB07-4904-86FB-14AA29353B2F}" srcId="{BC47D912-6788-42AF-9526-D0672F8E68AC}" destId="{2BF66D56-4F17-4BF0-8C25-BCB9514285FA}" srcOrd="0" destOrd="0" parTransId="{FB0DD3FF-0DC7-4F6C-A699-382F96A64638}" sibTransId="{172A94F8-120B-4CF2-BC91-934B7D83F13D}"/>
    <dgm:cxn modelId="{2EACE688-8711-459B-B4B5-9578AE2CE899}" type="presOf" srcId="{EB6C292C-49DD-47D1-A5D1-4C9ADAF973C5}" destId="{34D33ECD-8BDA-4817-84D5-49D85B9A3F37}" srcOrd="0" destOrd="0" presId="urn:microsoft.com/office/officeart/2005/8/layout/radial6"/>
    <dgm:cxn modelId="{AC42F7A8-17AC-4C8A-AD9B-C71E361C2B53}" srcId="{2BF66D56-4F17-4BF0-8C25-BCB9514285FA}" destId="{FC69EBBF-8179-4AE3-AE94-CE2E1E6EDD10}" srcOrd="0" destOrd="0" parTransId="{5EB8E375-8614-4FFF-B976-2E623E56B15F}" sibTransId="{EB6C292C-49DD-47D1-A5D1-4C9ADAF973C5}"/>
    <dgm:cxn modelId="{DA548E89-5E64-4052-9120-2225C68992DF}" type="presOf" srcId="{F0077691-FD86-4EA3-9A74-39589A259C87}" destId="{CDD2D90A-8BEA-464A-9C6F-3348D4CAA23A}" srcOrd="0" destOrd="0" presId="urn:microsoft.com/office/officeart/2005/8/layout/radial6"/>
    <dgm:cxn modelId="{1569C7F8-CE03-49E3-9E94-9BFB191753B0}" type="presOf" srcId="{FC69EBBF-8179-4AE3-AE94-CE2E1E6EDD10}" destId="{DE9FAE7F-3BDE-461D-AAC7-8F58FB65E1C9}" srcOrd="0" destOrd="0" presId="urn:microsoft.com/office/officeart/2005/8/layout/radial6"/>
    <dgm:cxn modelId="{2370B827-CC07-4E16-BC43-0324E07C9BF2}" type="presOf" srcId="{A97787DC-A359-468F-AF3E-7D5021694844}" destId="{96F1802B-F45B-464C-A94B-08D7E55A5852}" srcOrd="0" destOrd="0" presId="urn:microsoft.com/office/officeart/2005/8/layout/radial6"/>
    <dgm:cxn modelId="{FE35A44D-1A2F-4A28-B7EC-ED9B92E9510D}" type="presOf" srcId="{2BF66D56-4F17-4BF0-8C25-BCB9514285FA}" destId="{20BEFF61-CBF5-497A-A68E-CE2207E11B79}" srcOrd="0" destOrd="0" presId="urn:microsoft.com/office/officeart/2005/8/layout/radial6"/>
    <dgm:cxn modelId="{0A0ACD34-ADFB-4A81-96ED-D20663232A00}" type="presOf" srcId="{23AF0A27-3E60-41B7-B00A-D5B5A4FAD6F1}" destId="{C84898CF-15C8-4457-BCED-6F7F108FE124}" srcOrd="0" destOrd="0" presId="urn:microsoft.com/office/officeart/2005/8/layout/radial6"/>
    <dgm:cxn modelId="{33D30317-9B90-49CA-A6FE-4960A6AC045D}" type="presOf" srcId="{BC47D912-6788-42AF-9526-D0672F8E68AC}" destId="{FEF5A087-D128-4DD5-89D4-8E3AD660BE7F}" srcOrd="0" destOrd="0" presId="urn:microsoft.com/office/officeart/2005/8/layout/radial6"/>
    <dgm:cxn modelId="{0A857F49-E73B-4EAA-ADDF-0D32DC0425EA}" type="presParOf" srcId="{FEF5A087-D128-4DD5-89D4-8E3AD660BE7F}" destId="{20BEFF61-CBF5-497A-A68E-CE2207E11B79}" srcOrd="0" destOrd="0" presId="urn:microsoft.com/office/officeart/2005/8/layout/radial6"/>
    <dgm:cxn modelId="{6FDE8592-9DBD-45CD-8615-547452C7AB11}" type="presParOf" srcId="{FEF5A087-D128-4DD5-89D4-8E3AD660BE7F}" destId="{DE9FAE7F-3BDE-461D-AAC7-8F58FB65E1C9}" srcOrd="1" destOrd="0" presId="urn:microsoft.com/office/officeart/2005/8/layout/radial6"/>
    <dgm:cxn modelId="{4BF414CC-98D1-4746-8790-1B41E9F8153F}" type="presParOf" srcId="{FEF5A087-D128-4DD5-89D4-8E3AD660BE7F}" destId="{D2B42F29-E4AB-48D4-B9E4-654DEDFCEC45}" srcOrd="2" destOrd="0" presId="urn:microsoft.com/office/officeart/2005/8/layout/radial6"/>
    <dgm:cxn modelId="{04AD4828-A8A0-487E-AB37-BDFB2B7D7842}" type="presParOf" srcId="{FEF5A087-D128-4DD5-89D4-8E3AD660BE7F}" destId="{34D33ECD-8BDA-4817-84D5-49D85B9A3F37}" srcOrd="3" destOrd="0" presId="urn:microsoft.com/office/officeart/2005/8/layout/radial6"/>
    <dgm:cxn modelId="{93D5F0E4-DBD6-4B76-9D3E-531870A26AD8}" type="presParOf" srcId="{FEF5A087-D128-4DD5-89D4-8E3AD660BE7F}" destId="{C84898CF-15C8-4457-BCED-6F7F108FE124}" srcOrd="4" destOrd="0" presId="urn:microsoft.com/office/officeart/2005/8/layout/radial6"/>
    <dgm:cxn modelId="{6F6EA59D-5BF7-4885-B6C7-934DCA3C80FA}" type="presParOf" srcId="{FEF5A087-D128-4DD5-89D4-8E3AD660BE7F}" destId="{772B7E9E-1BA0-4F74-BB2D-0503D00D8EF5}" srcOrd="5" destOrd="0" presId="urn:microsoft.com/office/officeart/2005/8/layout/radial6"/>
    <dgm:cxn modelId="{75573213-E454-4D01-B111-C1054646E083}" type="presParOf" srcId="{FEF5A087-D128-4DD5-89D4-8E3AD660BE7F}" destId="{CDD2D90A-8BEA-464A-9C6F-3348D4CAA23A}" srcOrd="6" destOrd="0" presId="urn:microsoft.com/office/officeart/2005/8/layout/radial6"/>
    <dgm:cxn modelId="{5245EA36-F129-4CA6-9D1B-BC8B6BC38500}" type="presParOf" srcId="{FEF5A087-D128-4DD5-89D4-8E3AD660BE7F}" destId="{96F1802B-F45B-464C-A94B-08D7E55A5852}" srcOrd="7" destOrd="0" presId="urn:microsoft.com/office/officeart/2005/8/layout/radial6"/>
    <dgm:cxn modelId="{2517F16C-2D1A-4285-8D48-561D2C2C0623}" type="presParOf" srcId="{FEF5A087-D128-4DD5-89D4-8E3AD660BE7F}" destId="{FA75C4EE-3B57-4A7B-8A22-983F749C61D9}" srcOrd="8" destOrd="0" presId="urn:microsoft.com/office/officeart/2005/8/layout/radial6"/>
    <dgm:cxn modelId="{60BCDB4C-749B-4AAA-AFD1-2706FE8A00D1}" type="presParOf" srcId="{FEF5A087-D128-4DD5-89D4-8E3AD660BE7F}" destId="{E145F333-3A52-42A6-BC8B-151C7F6B2D03}" srcOrd="9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45F333-3A52-42A6-BC8B-151C7F6B2D03}">
      <dsp:nvSpPr>
        <dsp:cNvPr id="0" name=""/>
        <dsp:cNvSpPr/>
      </dsp:nvSpPr>
      <dsp:spPr>
        <a:xfrm>
          <a:off x="2268623" y="619509"/>
          <a:ext cx="4341403" cy="4341403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3A714-3817-4D51-99CC-936F7A9C7DF6}">
      <dsp:nvSpPr>
        <dsp:cNvPr id="0" name=""/>
        <dsp:cNvSpPr/>
      </dsp:nvSpPr>
      <dsp:spPr>
        <a:xfrm>
          <a:off x="2268602" y="609904"/>
          <a:ext cx="4341403" cy="4341403"/>
        </a:xfrm>
        <a:prstGeom prst="blockArc">
          <a:avLst>
            <a:gd name="adj1" fmla="val 5369790"/>
            <a:gd name="adj2" fmla="val 10784427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D2D90A-8BEA-464A-9C6F-3348D4CAA23A}">
      <dsp:nvSpPr>
        <dsp:cNvPr id="0" name=""/>
        <dsp:cNvSpPr/>
      </dsp:nvSpPr>
      <dsp:spPr>
        <a:xfrm>
          <a:off x="2268645" y="609904"/>
          <a:ext cx="4341403" cy="4341403"/>
        </a:xfrm>
        <a:prstGeom prst="blockArc">
          <a:avLst>
            <a:gd name="adj1" fmla="val 15574"/>
            <a:gd name="adj2" fmla="val 5369861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D33ECD-8BDA-4817-84D5-49D85B9A3F37}">
      <dsp:nvSpPr>
        <dsp:cNvPr id="0" name=""/>
        <dsp:cNvSpPr/>
      </dsp:nvSpPr>
      <dsp:spPr>
        <a:xfrm>
          <a:off x="2268623" y="619509"/>
          <a:ext cx="4341403" cy="4341403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BEFF61-CBF5-497A-A68E-CE2207E11B79}">
      <dsp:nvSpPr>
        <dsp:cNvPr id="0" name=""/>
        <dsp:cNvSpPr/>
      </dsp:nvSpPr>
      <dsp:spPr>
        <a:xfrm>
          <a:off x="3500455" y="1643085"/>
          <a:ext cx="2000124" cy="20001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Формы</a:t>
          </a:r>
          <a:endParaRPr lang="ru-RU" sz="1800" b="1" kern="1200" dirty="0"/>
        </a:p>
      </dsp:txBody>
      <dsp:txXfrm>
        <a:off x="3500455" y="1643085"/>
        <a:ext cx="2000124" cy="2000124"/>
      </dsp:txXfrm>
    </dsp:sp>
    <dsp:sp modelId="{DE9FAE7F-3BDE-461D-AAC7-8F58FB65E1C9}">
      <dsp:nvSpPr>
        <dsp:cNvPr id="0" name=""/>
        <dsp:cNvSpPr/>
      </dsp:nvSpPr>
      <dsp:spPr>
        <a:xfrm>
          <a:off x="3120135" y="-24320"/>
          <a:ext cx="2638380" cy="13884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Лагерь </a:t>
          </a:r>
          <a:endParaRPr lang="ru-RU" sz="1800" b="1" kern="1200" dirty="0"/>
        </a:p>
      </dsp:txBody>
      <dsp:txXfrm>
        <a:off x="3120135" y="-24320"/>
        <a:ext cx="2638380" cy="1388466"/>
      </dsp:txXfrm>
    </dsp:sp>
    <dsp:sp modelId="{C84898CF-15C8-4457-BCED-6F7F108FE124}">
      <dsp:nvSpPr>
        <dsp:cNvPr id="0" name=""/>
        <dsp:cNvSpPr/>
      </dsp:nvSpPr>
      <dsp:spPr>
        <a:xfrm>
          <a:off x="5527857" y="1955402"/>
          <a:ext cx="2063532" cy="16696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Разновозрастные отряды</a:t>
          </a:r>
          <a:endParaRPr lang="ru-RU" sz="1800" b="1" kern="1200" dirty="0"/>
        </a:p>
      </dsp:txBody>
      <dsp:txXfrm>
        <a:off x="5527857" y="1955402"/>
        <a:ext cx="2063532" cy="1669617"/>
      </dsp:txXfrm>
    </dsp:sp>
    <dsp:sp modelId="{3EFDD775-4C67-4737-89BF-3FE218D7ECF8}">
      <dsp:nvSpPr>
        <dsp:cNvPr id="0" name=""/>
        <dsp:cNvSpPr/>
      </dsp:nvSpPr>
      <dsp:spPr>
        <a:xfrm>
          <a:off x="3214714" y="4143410"/>
          <a:ext cx="2486442" cy="15148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Малая Тимирязевка</a:t>
          </a:r>
          <a:endParaRPr lang="ru-RU" sz="2000" b="1" kern="1200" dirty="0"/>
        </a:p>
      </dsp:txBody>
      <dsp:txXfrm>
        <a:off x="3214714" y="4143410"/>
        <a:ext cx="2486442" cy="1514824"/>
      </dsp:txXfrm>
    </dsp:sp>
    <dsp:sp modelId="{96F1802B-F45B-464C-A94B-08D7E55A5852}">
      <dsp:nvSpPr>
        <dsp:cNvPr id="0" name=""/>
        <dsp:cNvSpPr/>
      </dsp:nvSpPr>
      <dsp:spPr>
        <a:xfrm>
          <a:off x="1124045" y="1937082"/>
          <a:ext cx="2389962" cy="17062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Волонтерские отряды</a:t>
          </a:r>
          <a:endParaRPr lang="ru-RU" sz="1800" b="1" kern="1200" dirty="0"/>
        </a:p>
      </dsp:txBody>
      <dsp:txXfrm>
        <a:off x="1124045" y="1937082"/>
        <a:ext cx="2389962" cy="170625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45F333-3A52-42A6-BC8B-151C7F6B2D03}">
      <dsp:nvSpPr>
        <dsp:cNvPr id="0" name=""/>
        <dsp:cNvSpPr/>
      </dsp:nvSpPr>
      <dsp:spPr>
        <a:xfrm>
          <a:off x="2046182" y="693553"/>
          <a:ext cx="4643892" cy="4643892"/>
        </a:xfrm>
        <a:prstGeom prst="blockArc">
          <a:avLst>
            <a:gd name="adj1" fmla="val 9000000"/>
            <a:gd name="adj2" fmla="val 162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D2D90A-8BEA-464A-9C6F-3348D4CAA23A}">
      <dsp:nvSpPr>
        <dsp:cNvPr id="0" name=""/>
        <dsp:cNvSpPr/>
      </dsp:nvSpPr>
      <dsp:spPr>
        <a:xfrm>
          <a:off x="2046182" y="693553"/>
          <a:ext cx="4643892" cy="4643892"/>
        </a:xfrm>
        <a:prstGeom prst="blockArc">
          <a:avLst>
            <a:gd name="adj1" fmla="val 1800000"/>
            <a:gd name="adj2" fmla="val 90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D33ECD-8BDA-4817-84D5-49D85B9A3F37}">
      <dsp:nvSpPr>
        <dsp:cNvPr id="0" name=""/>
        <dsp:cNvSpPr/>
      </dsp:nvSpPr>
      <dsp:spPr>
        <a:xfrm>
          <a:off x="2046182" y="693553"/>
          <a:ext cx="4643892" cy="4643892"/>
        </a:xfrm>
        <a:prstGeom prst="blockArc">
          <a:avLst>
            <a:gd name="adj1" fmla="val 16200000"/>
            <a:gd name="adj2" fmla="val 1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BEFF61-CBF5-497A-A68E-CE2207E11B79}">
      <dsp:nvSpPr>
        <dsp:cNvPr id="0" name=""/>
        <dsp:cNvSpPr/>
      </dsp:nvSpPr>
      <dsp:spPr>
        <a:xfrm>
          <a:off x="2690755" y="1643090"/>
          <a:ext cx="3305757" cy="21384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форма образовательной  и оздоровительной деятельности</a:t>
          </a:r>
        </a:p>
      </dsp:txBody>
      <dsp:txXfrm>
        <a:off x="2690755" y="1643090"/>
        <a:ext cx="3305757" cy="2138430"/>
      </dsp:txXfrm>
    </dsp:sp>
    <dsp:sp modelId="{DE9FAE7F-3BDE-461D-AAC7-8F58FB65E1C9}">
      <dsp:nvSpPr>
        <dsp:cNvPr id="0" name=""/>
        <dsp:cNvSpPr/>
      </dsp:nvSpPr>
      <dsp:spPr>
        <a:xfrm>
          <a:off x="2957718" y="5203"/>
          <a:ext cx="2820821" cy="1484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 дневным пребыванием детей</a:t>
          </a:r>
          <a:endParaRPr lang="ru-RU" sz="1800" b="1" kern="1200" dirty="0"/>
        </a:p>
      </dsp:txBody>
      <dsp:txXfrm>
        <a:off x="2957718" y="5203"/>
        <a:ext cx="2820821" cy="1484477"/>
      </dsp:txXfrm>
    </dsp:sp>
    <dsp:sp modelId="{C84898CF-15C8-4457-BCED-6F7F108FE124}">
      <dsp:nvSpPr>
        <dsp:cNvPr id="0" name=""/>
        <dsp:cNvSpPr/>
      </dsp:nvSpPr>
      <dsp:spPr>
        <a:xfrm>
          <a:off x="5260333" y="3226958"/>
          <a:ext cx="2143982" cy="18451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профильная</a:t>
          </a:r>
          <a:endParaRPr lang="ru-RU" sz="1800" b="1" kern="1200" dirty="0"/>
        </a:p>
      </dsp:txBody>
      <dsp:txXfrm>
        <a:off x="5260333" y="3226958"/>
        <a:ext cx="2143982" cy="1845140"/>
      </dsp:txXfrm>
    </dsp:sp>
    <dsp:sp modelId="{96F1802B-F45B-464C-A94B-08D7E55A5852}">
      <dsp:nvSpPr>
        <dsp:cNvPr id="0" name=""/>
        <dsp:cNvSpPr/>
      </dsp:nvSpPr>
      <dsp:spPr>
        <a:xfrm>
          <a:off x="1311120" y="3369838"/>
          <a:ext cx="2185626" cy="15593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труда и отдыха</a:t>
          </a:r>
          <a:endParaRPr lang="ru-RU" sz="1800" b="1" kern="1200" dirty="0"/>
        </a:p>
      </dsp:txBody>
      <dsp:txXfrm>
        <a:off x="1311120" y="3369838"/>
        <a:ext cx="2185626" cy="1559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74856-198B-40B3-B027-BA4FAC68F06C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273D6-53E3-4B7C-8B7C-29EFE05CA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C648F-4976-407A-882A-7E79E4E6242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C648F-4976-407A-882A-7E79E4E6242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C648F-4976-407A-882A-7E79E4E6242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C648F-4976-407A-882A-7E79E4E6242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C648F-4976-407A-882A-7E79E4E6242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C648F-4976-407A-882A-7E79E4E6242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C648F-4976-407A-882A-7E79E4E6242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Схема 27"/>
          <p:cNvGraphicFramePr/>
          <p:nvPr/>
        </p:nvGraphicFramePr>
        <p:xfrm>
          <a:off x="142844" y="928670"/>
          <a:ext cx="8715436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79074" y="131763"/>
            <a:ext cx="9036050" cy="7207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400"/>
              </a:lnSpc>
            </a:pPr>
            <a:r>
              <a:rPr lang="ru-RU" sz="36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ЛЕТНИЙ ОТДЫХ ДЕТЕЙ В ОО</a:t>
            </a:r>
            <a:endParaRPr lang="ru-RU" sz="3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9074" y="131763"/>
            <a:ext cx="9036050" cy="7207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Условия реализации программы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857233"/>
          <a:ext cx="8643998" cy="5844588"/>
        </p:xfrm>
        <a:graphic>
          <a:graphicData uri="http://schemas.openxmlformats.org/drawingml/2006/table">
            <a:tbl>
              <a:tblPr/>
              <a:tblGrid>
                <a:gridCol w="3429024"/>
                <a:gridCol w="714037"/>
                <a:gridCol w="4500937"/>
              </a:tblGrid>
              <a:tr h="421177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Материально-технические условия: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0" lang="ru-RU" sz="1800" b="1" u="non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800">
                <a:tc gridSpan="2">
                  <a:txBody>
                    <a:bodyPr/>
                    <a:lstStyle/>
                    <a:p>
                      <a:r>
                        <a:rPr kumimoji="0"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-участок;</a:t>
                      </a:r>
                    </a:p>
                    <a:p>
                      <a:r>
                        <a:rPr kumimoji="0"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-здание;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-спортивные</a:t>
                      </a:r>
                      <a:r>
                        <a:rPr kumimoji="0" lang="ru-RU" sz="2000" b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сооружения;</a:t>
                      </a:r>
                    </a:p>
                    <a:p>
                      <a:r>
                        <a:rPr kumimoji="0" lang="ru-RU" sz="2000" b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-использование  социума</a:t>
                      </a:r>
                      <a:endParaRPr kumimoji="0" lang="ru-RU" sz="2000" b="1" u="non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2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Кадровые условия: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u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-директор лагеря;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-воспитатели;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-вожатые;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-повар;</a:t>
                      </a:r>
                      <a:endParaRPr lang="ru-RU" sz="2000" b="1" u="none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инструктор по физкультуре;</a:t>
                      </a:r>
                      <a:endParaRPr kumimoji="0" lang="ru-RU" sz="2000" b="1" u="non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музыкальный руководитель;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-педагоги дополнительного образования;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-медицинский работник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u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01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Педагогические условия: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-соответствие направлений и форм работы целям и задачам ДОЛ;</a:t>
                      </a:r>
                      <a:endParaRPr kumimoji="0" lang="ru-RU" sz="2000" b="1" i="0" u="non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-готовность по необходимости корректировать программу ДОЛ;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-наличие системы диагностики;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применение приемов и средств с учетом возрастных особенностей детей;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-единство и взаимосвязь управления и соуправления;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-единство педагогических требований;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-многоуровневая</a:t>
                      </a:r>
                      <a:r>
                        <a:rPr kumimoji="0" lang="ru-RU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система стимулирования</a:t>
                      </a:r>
                      <a:endParaRPr kumimoji="0" lang="ru-RU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04104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Направление деятельности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85861"/>
          <a:ext cx="8229600" cy="5357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107157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Спортивно-оздоровительное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pPr lvl="0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Экологическое</a:t>
                      </a:r>
                      <a:endParaRPr kumimoji="0" lang="ru-RU" sz="3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Художественное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Образовательное </a:t>
                      </a:r>
                      <a:endParaRPr lang="ru-RU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Трудовое и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социально-значимое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704104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Методическое сопровождение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57296"/>
          <a:ext cx="8229600" cy="5149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926976">
                <a:tc>
                  <a:txBody>
                    <a:bodyPr/>
                    <a:lstStyle/>
                    <a:p>
                      <a:r>
                        <a:rPr kumimoji="0" lang="ru-RU" sz="24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Наличие необходимой документации: Программы деятельности ДОЛ,</a:t>
                      </a:r>
                      <a:r>
                        <a:rPr kumimoji="0" lang="ru-RU" sz="24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плана работы на смену</a:t>
                      </a:r>
                      <a:endParaRPr kumimoji="0" lang="ru-RU" sz="24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26976">
                <a:tc>
                  <a:txBody>
                    <a:bodyPr/>
                    <a:lstStyle/>
                    <a:p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Наличие необходимой литературы для более полной реализации программы</a:t>
                      </a:r>
                      <a:endParaRPr kumimoji="0" lang="ru-RU" sz="2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389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учебных занятий с педагогическим коллективом до начала деятельности ДОЛ.</a:t>
                      </a:r>
                      <a:endParaRPr kumimoji="0" lang="ru-RU" sz="2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26976">
                <a:tc>
                  <a:txBody>
                    <a:bodyPr/>
                    <a:lstStyle/>
                    <a:p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Мониторинг</a:t>
                      </a:r>
                      <a:r>
                        <a:rPr kumimoji="0" lang="ru-RU" sz="24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деятельности ДОЛ (д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иагностика,</a:t>
                      </a:r>
                      <a:r>
                        <a:rPr kumimoji="0" lang="ru-RU" sz="24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анкетирование </a:t>
                      </a:r>
                      <a:r>
                        <a:rPr kumimoji="0" lang="ru-RU" sz="24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наблюдение и т. д.)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498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Формы (индивидуальные, групповые, коллективные)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498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632666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Содержание деятельности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85860"/>
          <a:ext cx="8229600" cy="4415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2185974"/>
                <a:gridCol w="2057400"/>
                <a:gridCol w="2057400"/>
              </a:tblGrid>
              <a:tr h="565143">
                <a:tc gridSpan="4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Периоды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Организационный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Итоговый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2-3 дня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17-18 дней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день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Цели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заложить основы для формирования временного детского коллектива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формирование временного детского коллектива;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стабилизация жизни детского коллектива (через работу органов самоуправления, КТД и т. д.)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подведение итогов всей лагерной смены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04104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Улучшение состояния физического, психического и нравственного здоровья детей.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Получение исследовательского материала об эффективности реализуемой программы (портфолио воспитанников, стартовая, промежуточная, итоговая диагностика).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Самореализация и самоутверждение детей через предоставление каждому из них  возможности участвовать во всех делах на основе его опыта с учетом его возрастных и личностных особенностей.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творческих способностей  детей.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Повышение уровня культуры во взаимоотношениях детей между собой и со взрослыми.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духовно-нравственных ценно</a:t>
            </a:r>
            <a:r>
              <a:rPr lang="ru-RU" b="1" dirty="0" smtClean="0"/>
              <a:t>стей.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Организация активного отдыха детей.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32642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Оценка эффективности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42844" y="714356"/>
          <a:ext cx="9001155" cy="5922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85"/>
                <a:gridCol w="3000385"/>
                <a:gridCol w="3000385"/>
              </a:tblGrid>
              <a:tr h="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Критерии оценки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Формы  оценки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07860"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Уровень предоставления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возможностей для раскрытия  способностей ребенка, его самореализации.</a:t>
                      </a:r>
                    </a:p>
                    <a:p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Уровень 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сформированности детского коллектива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Портфолио воспитанников.</a:t>
                      </a: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Активность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работы органов самоуправления.</a:t>
                      </a:r>
                    </a:p>
                    <a:p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Слаженность работы детского коллектива.</a:t>
                      </a:r>
                    </a:p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Повышение социальной активности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детей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уверенности в своих способностях.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лидерских качеств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 временного детского коллектива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Уровень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оздоровления детей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Питание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детей.</a:t>
                      </a:r>
                    </a:p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Медицинское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наблюдение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  спортивных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мероприятий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Оздоровление детей  </a:t>
                      </a:r>
                    </a:p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Решение проблем со здоровьем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детей</a:t>
                      </a:r>
                    </a:p>
                    <a:p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Физическое развитие ребенка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Уровень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ожидания от ДОЛ</a:t>
                      </a:r>
                    </a:p>
                    <a:p>
                      <a:endParaRPr kumimoji="0" lang="ru-RU" sz="1600" b="1" kern="120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Стартовая диагностика</a:t>
                      </a: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(беседы, анкеты)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Изучение 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запросов на ДОЛ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организации деятельности ДОЛ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Промежуточная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диагностика</a:t>
                      </a: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(диагностика, наблюдение,</a:t>
                      </a: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цветопись по результатам мероприятий ДОЛ,</a:t>
                      </a: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планерки)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интереса к различным видам деятельности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Здоровый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 жизни. </a:t>
                      </a:r>
                    </a:p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Привлечение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возможностей социума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удовлетворенности ДОЛ  его участниками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Итоговая диагностика</a:t>
                      </a: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(беседы, анкеты, рисунки)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Планирование деятельности ДОЛ в будущем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75542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Приложения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072098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 работы ДОЛ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Ежедневный план работы лагеря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Режим дня ДОЛ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Расписание работы объединений (клубов, кружков)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Оформление ДОЛ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 работы отряда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Оформление уголка отряда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Экран настроения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Дневник начальника лагеря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Дневник воспитателя отряда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Анализ работы смены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Анкеты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Мероприятия ДОЛ (сценарии, разработки , положения …  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ello_html_m524e6b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41" y="0"/>
            <a:ext cx="911115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9074" y="131763"/>
            <a:ext cx="9036050" cy="7207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400"/>
              </a:lnSpc>
            </a:pPr>
            <a:r>
              <a:rPr lang="ru-RU" sz="3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СМЕНА ЛАГЕРЯ </a:t>
            </a:r>
            <a:endParaRPr lang="ru-RU" sz="3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Схема 27"/>
          <p:cNvGraphicFramePr/>
          <p:nvPr/>
        </p:nvGraphicFramePr>
        <p:xfrm>
          <a:off x="142844" y="928670"/>
          <a:ext cx="8715436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Лагерь с дневным пребыванием детей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  Форма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оздоровительной и образовательной деятельности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с обучающимися  ОУ в период каникул, с пребыванием  их в дневное время и обязательной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организацией их питания</a:t>
            </a:r>
            <a:endParaRPr lang="ru-RU" dirty="0"/>
          </a:p>
        </p:txBody>
      </p:sp>
      <p:pic>
        <p:nvPicPr>
          <p:cNvPr id="2050" name="Picture 2" descr="КОЛЛЕКТИВ 1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4214818"/>
            <a:ext cx="3906353" cy="207170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26" name="Picture 2" descr="i?id=4c79d4b5a8e2e4ef6578e829ca47af6c&amp;n=33&amp;h=215&amp;w=3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4214818"/>
            <a:ext cx="342902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6"/>
          <p:cNvSpPr txBox="1">
            <a:spLocks/>
          </p:cNvSpPr>
          <p:nvPr/>
        </p:nvSpPr>
        <p:spPr>
          <a:xfrm>
            <a:off x="285720" y="214290"/>
            <a:ext cx="8501122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rgbClr val="0073BF"/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Print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85720" y="857232"/>
            <a:ext cx="8448654" cy="3208881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639763" marR="0" lvl="0" indent="-14288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ПРОГРАММА </a:t>
            </a:r>
          </a:p>
          <a:p>
            <a:pPr marL="639763" marR="0" lvl="0" indent="-14288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ПРИШКОЛЬНОГО </a:t>
            </a:r>
          </a:p>
          <a:p>
            <a:pPr marL="639763" marR="0" lvl="0" indent="-14288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ЛЕТНЕГО ОЗДОРОВИТЕЛЬНОГО</a:t>
            </a:r>
            <a:r>
              <a:rPr kumimoji="0" lang="ru-RU" sz="3200" b="1" i="0" u="none" strike="noStrike" kern="1200" cap="none" spc="0" normalizeH="0" noProof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ЛАГЕРЯ</a:t>
            </a:r>
          </a:p>
          <a:p>
            <a:pPr marL="639763" marR="0" lvl="0" indent="-14288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С ДНЕВНЫМ</a:t>
            </a:r>
            <a:r>
              <a:rPr kumimoji="0" lang="ru-RU" sz="3200" b="1" i="0" u="none" strike="noStrike" kern="1200" cap="none" spc="0" normalizeH="0" noProof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ПРЕБЫВАНИЕМ ДЕТЕЙ</a:t>
            </a:r>
            <a:endParaRPr kumimoji="0" lang="ru-RU" sz="3200" b="1" i="0" u="none" strike="noStrike" kern="1200" cap="none" spc="0" normalizeH="0" baseline="0" noProof="0" dirty="0">
              <a:ln w="10541" cmpd="sng">
                <a:solidFill>
                  <a:schemeClr val="tx1"/>
                </a:solidFill>
                <a:prstDash val="solid"/>
              </a:ln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026" name="Picture 2" descr="i?id=7a5ab289d4eceb14f087c15095573311&amp;n=33&amp;h=215&amp;w=36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4071942"/>
            <a:ext cx="4322811" cy="25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2"/>
          <a:ext cx="8115328" cy="6786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5328"/>
              </a:tblGrid>
              <a:tr h="67093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СТРУКТУРА ПРОГРАММЫ ЛАГЕРЯ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7653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Титульный лист</a:t>
                      </a:r>
                      <a:endParaRPr lang="ru-RU" sz="2000" b="1" dirty="0"/>
                    </a:p>
                  </a:txBody>
                  <a:tcPr/>
                </a:tc>
              </a:tr>
              <a:tr h="57653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Паспорт  Программы</a:t>
                      </a:r>
                      <a:endParaRPr lang="ru-RU" sz="2000" b="1" dirty="0"/>
                    </a:p>
                  </a:txBody>
                  <a:tcPr/>
                </a:tc>
              </a:tr>
              <a:tr h="576532">
                <a:tc>
                  <a:txBody>
                    <a:bodyPr/>
                    <a:lstStyle/>
                    <a:p>
                      <a:r>
                        <a:rPr lang="ru-RU" sz="2000" b="1" baseline="0" dirty="0" smtClean="0"/>
                        <a:t>Пояснительная записка</a:t>
                      </a:r>
                      <a:endParaRPr lang="ru-RU" sz="2000" b="1" dirty="0"/>
                    </a:p>
                  </a:txBody>
                  <a:tcPr/>
                </a:tc>
              </a:tr>
              <a:tr h="57653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Цели и задачи</a:t>
                      </a:r>
                      <a:endParaRPr lang="ru-RU" sz="2000" b="1" dirty="0"/>
                    </a:p>
                  </a:txBody>
                  <a:tcPr/>
                </a:tc>
              </a:tr>
              <a:tr h="5010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Условия</a:t>
                      </a:r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реализации программы</a:t>
                      </a:r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10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Направленность </a:t>
                      </a:r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деятельности</a:t>
                      </a:r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10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Методическое сопровождение </a:t>
                      </a:r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653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Содержание деятельности</a:t>
                      </a:r>
                      <a:endParaRPr lang="ru-RU" sz="2000" b="1" dirty="0"/>
                    </a:p>
                  </a:txBody>
                  <a:tcPr/>
                </a:tc>
              </a:tr>
              <a:tr h="57653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Ожидаемые результаты</a:t>
                      </a:r>
                      <a:endParaRPr lang="ru-RU" sz="2000" b="1" dirty="0"/>
                    </a:p>
                  </a:txBody>
                  <a:tcPr/>
                </a:tc>
              </a:tr>
              <a:tr h="57653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 Оценка эффективности</a:t>
                      </a:r>
                      <a:endParaRPr lang="ru-RU" sz="2000" b="1" dirty="0"/>
                    </a:p>
                  </a:txBody>
                  <a:tcPr/>
                </a:tc>
              </a:tr>
              <a:tr h="57653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Приложения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500066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ТИТУЛЬНЫЙ ЛИСТ</a:t>
            </a:r>
            <a:endParaRPr lang="ru-RU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42910" y="799779"/>
          <a:ext cx="8358245" cy="5952871"/>
        </p:xfrm>
        <a:graphic>
          <a:graphicData uri="http://schemas.openxmlformats.org/drawingml/2006/table">
            <a:tbl>
              <a:tblPr/>
              <a:tblGrid>
                <a:gridCol w="8358245"/>
              </a:tblGrid>
              <a:tr h="5701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Комитет Администрации Мамонтовского района по образованию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Муниципальное казённое образовательное учреждение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«Ивановская средняя общеобразовательная школа»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РАССМОТРЕНА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педагогическом совете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протокол № ___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«___»________  20___г.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80790" algn="l"/>
                        </a:tabLs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 Р О Г Р А М М 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пришкольного детского оздоровительного лагеря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с дневным пребыванием детей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«АЛЫЕ ПАРУСА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Срок реализации: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01.06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-21.06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2016 г.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Возраст детей: 7-11 лет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                                     Автор - составитель:</a:t>
                      </a:r>
                      <a:endParaRPr kumimoji="0" lang="ru-RU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                                                      Иванова Мария Ивановна – </a:t>
                      </a:r>
                      <a:endParaRPr kumimoji="0" lang="ru-RU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                                             заместитель директора</a:t>
                      </a:r>
                      <a:endParaRPr kumimoji="0" lang="ru-RU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                                                  по воспитательной работе</a:t>
                      </a:r>
                      <a:endParaRPr kumimoji="0" lang="ru-RU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с. Мамонтово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81425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2016 г.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80790" algn="l"/>
                        </a:tabLst>
                      </a:pPr>
                      <a:endParaRPr lang="ru-RU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80790" algn="l"/>
                        </a:tabLs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6572264" y="1500174"/>
            <a:ext cx="2357454" cy="16430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115000"/>
              </a:lnSpc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УТВЕРЖДЕНА</a:t>
            </a:r>
          </a:p>
          <a:p>
            <a:pPr algn="r">
              <a:lnSpc>
                <a:spcPct val="115000"/>
              </a:lnSpc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Приказом  МКОУ 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ct val="115000"/>
              </a:lnSpc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«Ивановская СОШ»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ct val="115000"/>
              </a:lnSpc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№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_____от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«______20____ г.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ct val="115000"/>
              </a:lnSpc>
              <a:tabLst>
                <a:tab pos="3780790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Директор  _____________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ct val="115000"/>
              </a:lnSpc>
              <a:tabLst>
                <a:tab pos="3780790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И. И. Иванов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9074" y="131763"/>
            <a:ext cx="9036050" cy="7207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Паспорт  Программы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071544"/>
          <a:ext cx="8286808" cy="5429290"/>
        </p:xfrm>
        <a:graphic>
          <a:graphicData uri="http://schemas.openxmlformats.org/drawingml/2006/table">
            <a:tbl>
              <a:tblPr/>
              <a:tblGrid>
                <a:gridCol w="8286808"/>
              </a:tblGrid>
              <a:tr h="483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Программы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Основание для разработки </a:t>
                      </a:r>
                      <a:r>
                        <a:rPr lang="ru-RU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программы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(законодательная</a:t>
                      </a:r>
                      <a:r>
                        <a:rPr lang="ru-RU" sz="2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база</a:t>
                      </a:r>
                      <a:r>
                        <a:rPr lang="ru-RU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3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Организация – исполнитель </a:t>
                      </a:r>
                      <a:r>
                        <a:rPr lang="ru-RU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программы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(наименование ОО)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Срок реализации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Количество </a:t>
                      </a:r>
                      <a:r>
                        <a:rPr lang="ru-RU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детей 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Цель программы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Задачи программы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Ожидаемые результаты реализации программы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9074" y="131763"/>
            <a:ext cx="9036050" cy="7207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Пояснительная записка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142984"/>
          <a:ext cx="8643998" cy="5214975"/>
        </p:xfrm>
        <a:graphic>
          <a:graphicData uri="http://schemas.openxmlformats.org/drawingml/2006/table">
            <a:tbl>
              <a:tblPr/>
              <a:tblGrid>
                <a:gridCol w="8643998"/>
              </a:tblGrid>
              <a:tr h="432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Актуальность</a:t>
                      </a:r>
                      <a:r>
                        <a:rPr lang="ru-RU" sz="20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данной формы организации летнего отдыха детей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Категория детей (возраст) 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77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Условия приема детей в ДОЛ</a:t>
                      </a:r>
                      <a:endParaRPr kumimoji="0" lang="ru-RU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1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Форма организации </a:t>
                      </a:r>
                      <a:r>
                        <a:rPr kumimoji="0" lang="ru-RU" sz="20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детских коллективов (разновозрастные отряды, бригады  и т. п.)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детей, наполняемость детских</a:t>
                      </a:r>
                      <a:r>
                        <a:rPr lang="ru-RU" sz="20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коллективов 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77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Сроки реализации программы </a:t>
                      </a:r>
                      <a:endParaRPr kumimoji="0" lang="ru-RU" sz="20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смен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63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Профиль смены </a:t>
                      </a:r>
                      <a:r>
                        <a:rPr lang="ru-RU" sz="20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смена пришкольного детского оздоровительного лагеря с дневным пребыванием детей</a:t>
                      </a:r>
                      <a:endParaRPr kumimoji="0" lang="ru-RU" sz="2000" kern="1200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Режим работы ДОЛ (временные рамки,</a:t>
                      </a:r>
                      <a:r>
                        <a:rPr kumimoji="0" lang="ru-RU" sz="20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Режим в приложении)</a:t>
                      </a:r>
                      <a:r>
                        <a:rPr kumimoji="0" lang="ru-RU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Работа объединений</a:t>
                      </a:r>
                      <a:r>
                        <a:rPr lang="ru-RU" sz="20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 интересам (Расписание в приложении)</a:t>
                      </a:r>
                      <a:endParaRPr lang="ru-RU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9074" y="131763"/>
            <a:ext cx="9036050" cy="7207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400"/>
              </a:lnSpc>
            </a:pPr>
            <a:r>
              <a:rPr lang="ru-RU" sz="36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Программа  лагеря</a:t>
            </a:r>
            <a:endParaRPr lang="ru-RU" sz="3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889844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Проблемы:</a:t>
            </a: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неудовлетворительное состояние здоровья современных детей; </a:t>
            </a: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-умение  организовать своё свободное время, проявлять самостоятельность, инициативу;</a:t>
            </a: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увлеченность детей пассивными формами проведения досуга. </a:t>
            </a:r>
          </a:p>
          <a:p>
            <a:pPr algn="just"/>
            <a:endParaRPr 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55588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 программы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создание условий для оздоровления, активного отдыха детей, формирования у них общей культуры и навыков здорового образа жизни.</a:t>
            </a:r>
          </a:p>
          <a:p>
            <a:pPr indent="-255588" algn="just"/>
            <a:endParaRPr lang="ru-RU" sz="20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Задачи программы:</a:t>
            </a:r>
          </a:p>
          <a:p>
            <a:pPr marL="457200" indent="-457200" algn="just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1.Формирование потребностей у детей в активных формах отдыха.</a:t>
            </a:r>
          </a:p>
          <a:p>
            <a:pPr marL="457200" indent="-457200" algn="just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2.Пропаганда здорового образа жизни.</a:t>
            </a: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Формирование интереса к различным видам деятельности.</a:t>
            </a: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4.Развитие познавательной активности, творческого потенциала каждого ребенка. </a:t>
            </a: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5.Формирование качеств, составляющих культуру поведения, санитарно-гигиеническую культуру. </a:t>
            </a: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1338</TotalTime>
  <Words>926</Words>
  <Application>Microsoft Office PowerPoint</Application>
  <PresentationFormat>Экран (4:3)</PresentationFormat>
  <Paragraphs>211</Paragraphs>
  <Slides>17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Слайд 1</vt:lpstr>
      <vt:lpstr>Слайд 2</vt:lpstr>
      <vt:lpstr>Лагерь с дневным пребыванием детей</vt:lpstr>
      <vt:lpstr>Слайд 4</vt:lpstr>
      <vt:lpstr>Слайд 5</vt:lpstr>
      <vt:lpstr>ТИТУЛЬНЫЙ ЛИСТ</vt:lpstr>
      <vt:lpstr>Слайд 7</vt:lpstr>
      <vt:lpstr>Слайд 8</vt:lpstr>
      <vt:lpstr>Слайд 9</vt:lpstr>
      <vt:lpstr>Слайд 10</vt:lpstr>
      <vt:lpstr>Направление деятельности</vt:lpstr>
      <vt:lpstr>Методическое сопровождение </vt:lpstr>
      <vt:lpstr>Содержание деятельности</vt:lpstr>
      <vt:lpstr>Ожидаемые результаты</vt:lpstr>
      <vt:lpstr>Оценка эффективности</vt:lpstr>
      <vt:lpstr>Приложения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образование</cp:lastModifiedBy>
  <cp:revision>156</cp:revision>
  <dcterms:created xsi:type="dcterms:W3CDTF">2014-11-24T18:55:44Z</dcterms:created>
  <dcterms:modified xsi:type="dcterms:W3CDTF">2016-04-22T10:07:47Z</dcterms:modified>
</cp:coreProperties>
</file>